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2" r:id="rId4"/>
    <p:sldId id="257" r:id="rId5"/>
    <p:sldId id="278" r:id="rId6"/>
    <p:sldId id="279" r:id="rId7"/>
    <p:sldId id="275" r:id="rId8"/>
    <p:sldId id="258" r:id="rId9"/>
    <p:sldId id="259" r:id="rId10"/>
    <p:sldId id="281" r:id="rId11"/>
    <p:sldId id="260" r:id="rId12"/>
    <p:sldId id="261" r:id="rId13"/>
    <p:sldId id="262" r:id="rId14"/>
    <p:sldId id="263" r:id="rId15"/>
    <p:sldId id="265" r:id="rId16"/>
    <p:sldId id="266" r:id="rId17"/>
    <p:sldId id="277" r:id="rId18"/>
    <p:sldId id="267" r:id="rId19"/>
    <p:sldId id="280" r:id="rId20"/>
    <p:sldId id="268" r:id="rId21"/>
    <p:sldId id="26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FF00FF"/>
    <a:srgbClr val="E2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50" autoAdjust="0"/>
  </p:normalViewPr>
  <p:slideViewPr>
    <p:cSldViewPr showGuides="1">
      <p:cViewPr>
        <p:scale>
          <a:sx n="76" d="100"/>
          <a:sy n="76" d="100"/>
        </p:scale>
        <p:origin x="-1565" y="-202"/>
      </p:cViewPr>
      <p:guideLst>
        <p:guide orient="horz" pos="23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DF9092-0A75-4353-93BE-9D439DD40238}" type="datetimeFigureOut">
              <a:rPr lang="en-US" smtClean="0"/>
              <a:t>10/20/2015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9469EA-8539-46D4-B476-D3E3A8120B6C}" type="slidenum">
              <a:rPr lang="en-US" smtClean="0"/>
              <a:t>‹#›</a:t>
            </a:fld>
            <a:endParaRPr lang="en-US"/>
          </a:p>
        </p:txBody>
      </p:sp>
    </p:spTree>
    <p:extLst>
      <p:ext uri="{BB962C8B-B14F-4D97-AF65-F5344CB8AC3E}">
        <p14:creationId xmlns:p14="http://schemas.microsoft.com/office/powerpoint/2010/main" val="94570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21D25-E053-440F-8C63-BF0609C8F2DD}"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226125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1D25-E053-440F-8C63-BF0609C8F2DD}"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132992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1D25-E053-440F-8C63-BF0609C8F2DD}"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312466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1D25-E053-440F-8C63-BF0609C8F2DD}"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375657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21D25-E053-440F-8C63-BF0609C8F2DD}"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155755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21D25-E053-440F-8C63-BF0609C8F2DD}"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304660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21D25-E053-440F-8C63-BF0609C8F2DD}"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85646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21D25-E053-440F-8C63-BF0609C8F2DD}"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62269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21D25-E053-440F-8C63-BF0609C8F2DD}"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400964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21D25-E053-440F-8C63-BF0609C8F2DD}"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225087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21D25-E053-440F-8C63-BF0609C8F2DD}"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A2FDA-A625-438F-BC3E-C564ACB11903}" type="slidenum">
              <a:rPr lang="en-US" smtClean="0"/>
              <a:t>‹#›</a:t>
            </a:fld>
            <a:endParaRPr lang="en-US"/>
          </a:p>
        </p:txBody>
      </p:sp>
    </p:spTree>
    <p:extLst>
      <p:ext uri="{BB962C8B-B14F-4D97-AF65-F5344CB8AC3E}">
        <p14:creationId xmlns:p14="http://schemas.microsoft.com/office/powerpoint/2010/main" val="9072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21D25-E053-440F-8C63-BF0609C8F2DD}"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A2FDA-A625-438F-BC3E-C564ACB11903}" type="slidenum">
              <a:rPr lang="en-US" smtClean="0"/>
              <a:t>‹#›</a:t>
            </a:fld>
            <a:endParaRPr lang="en-US"/>
          </a:p>
        </p:txBody>
      </p:sp>
    </p:spTree>
    <p:extLst>
      <p:ext uri="{BB962C8B-B14F-4D97-AF65-F5344CB8AC3E}">
        <p14:creationId xmlns:p14="http://schemas.microsoft.com/office/powerpoint/2010/main" val="1781585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source=imgres&amp;cd=&amp;cad=rja&amp;uact=8&amp;ved=0CAgQjRxqFQoTCLaqlKn7x8gCFVfBYwodYlsMNQ&amp;url=http://books.google.com/books/about/Uncommonly_Good_Ideas.html?id%3Dmg_jBwAAQBAJ%26source%3Dkp_cover&amp;psig=AFQjCNEvIoZAGK5wQrGOKuOxWaqCRRbZnw&amp;ust=1445118300998830"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4.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5.jpeg"/><Relationship Id="rId12"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4.png"/><Relationship Id="rId4" Type="http://schemas.openxmlformats.org/officeDocument/2006/relationships/image" Target="../media/image12.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76200"/>
            <a:ext cx="8915400" cy="6705600"/>
          </a:xfrm>
          <a:prstGeom prst="roundRect">
            <a:avLst/>
          </a:prstGeom>
          <a:solidFill>
            <a:schemeClr val="accent1">
              <a:lumMod val="20000"/>
              <a:lumOff val="8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371600" y="304800"/>
            <a:ext cx="6477000" cy="1055608"/>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latin typeface="Arial Black" panose="020B0A04020102020204" pitchFamily="34" charset="0"/>
              </a:rPr>
              <a:t>Civic Engagement + Writing = Uncommonly Good Idea!</a:t>
            </a:r>
          </a:p>
        </p:txBody>
      </p:sp>
      <p:pic>
        <p:nvPicPr>
          <p:cNvPr id="1026" name="Picture 2" descr="http://t0.gstatic.com/images?q=tbn:ANd9GcS2ulynR4VeCA_osJVNe3lHK8Ag2dA_3ROmObHNjd1XyQ58agU6">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05702">
            <a:off x="3977499" y="1582800"/>
            <a:ext cx="3021034" cy="4442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0"/>
            <a:ext cx="3819018" cy="830997"/>
          </a:xfrm>
          <a:prstGeom prst="rect">
            <a:avLst/>
          </a:prstGeom>
          <a:noFill/>
        </p:spPr>
        <p:txBody>
          <a:bodyPr wrap="square" rtlCol="0">
            <a:spAutoFit/>
          </a:bodyPr>
          <a:lstStyle/>
          <a:p>
            <a:pPr algn="r"/>
            <a:r>
              <a:rPr lang="en-US" sz="2400" dirty="0" smtClean="0">
                <a:solidFill>
                  <a:srgbClr val="7030A0"/>
                </a:solidFill>
                <a:latin typeface="Arial" panose="020B0604020202020204" pitchFamily="34" charset="0"/>
                <a:cs typeface="Arial" panose="020B0604020202020204" pitchFamily="34" charset="0"/>
              </a:rPr>
              <a:t>Welcome! </a:t>
            </a:r>
          </a:p>
          <a:p>
            <a:pPr algn="r"/>
            <a:r>
              <a:rPr lang="en-US" sz="2400" dirty="0" smtClean="0">
                <a:solidFill>
                  <a:srgbClr val="7030A0"/>
                </a:solidFill>
                <a:latin typeface="Arial" panose="020B0604020202020204" pitchFamily="34" charset="0"/>
                <a:cs typeface="Arial" panose="020B0604020202020204" pitchFamily="34" charset="0"/>
              </a:rPr>
              <a:t>We will be starting soon.</a:t>
            </a:r>
            <a:endParaRPr lang="en-US" sz="2400" dirty="0">
              <a:solidFill>
                <a:srgbClr val="7030A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207110"/>
            <a:ext cx="2245309" cy="149849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566" y="5471038"/>
            <a:ext cx="2209799" cy="1208604"/>
          </a:xfrm>
          <a:prstGeom prst="rect">
            <a:avLst/>
          </a:prstGeom>
        </p:spPr>
      </p:pic>
    </p:spTree>
    <p:extLst>
      <p:ext uri="{BB962C8B-B14F-4D97-AF65-F5344CB8AC3E}">
        <p14:creationId xmlns:p14="http://schemas.microsoft.com/office/powerpoint/2010/main" val="361515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39237"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16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404" y="3593284"/>
            <a:ext cx="3962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61302" y="285492"/>
            <a:ext cx="7663498"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400" dirty="0">
                <a:solidFill>
                  <a:schemeClr val="bg1"/>
                </a:solidFill>
                <a:latin typeface="Arial Black" panose="020B0A04020102020204" pitchFamily="34" charset="0"/>
                <a:cs typeface="Arial" panose="020B0604020202020204" pitchFamily="34" charset="0"/>
              </a:rPr>
              <a:t>What do we mean by a range of writing?</a:t>
            </a:r>
          </a:p>
        </p:txBody>
      </p:sp>
      <p:sp>
        <p:nvSpPr>
          <p:cNvPr id="4" name="Rectangle 3"/>
          <p:cNvSpPr/>
          <p:nvPr/>
        </p:nvSpPr>
        <p:spPr>
          <a:xfrm>
            <a:off x="714046" y="1214735"/>
            <a:ext cx="3757760" cy="461665"/>
          </a:xfrm>
          <a:prstGeom prst="rect">
            <a:avLst/>
          </a:prstGeom>
        </p:spPr>
        <p:txBody>
          <a:bodyPr wrap="none">
            <a:spAutoFit/>
          </a:bodyPr>
          <a:lstStyle/>
          <a:p>
            <a:pPr marL="342900" lvl="0" indent="-342900">
              <a:buFont typeface="Wingdings" panose="05000000000000000000" pitchFamily="2" charset="2"/>
              <a:buChar char="§"/>
            </a:pPr>
            <a:r>
              <a:rPr lang="en-US" sz="2400" b="1" dirty="0">
                <a:solidFill>
                  <a:srgbClr val="0070C0"/>
                </a:solidFill>
                <a:latin typeface="Arial" panose="020B0604020202020204" pitchFamily="34" charset="0"/>
                <a:cs typeface="Arial" panose="020B0604020202020204" pitchFamily="34" charset="0"/>
              </a:rPr>
              <a:t>Many kinds of </a:t>
            </a:r>
            <a:r>
              <a:rPr lang="en-US" sz="2400" b="1" dirty="0" smtClean="0">
                <a:solidFill>
                  <a:srgbClr val="0070C0"/>
                </a:solidFill>
                <a:latin typeface="Arial" panose="020B0604020202020204" pitchFamily="34" charset="0"/>
                <a:cs typeface="Arial" panose="020B0604020202020204" pitchFamily="34" charset="0"/>
              </a:rPr>
              <a:t>writing.</a:t>
            </a:r>
            <a:endParaRPr lang="en-US" sz="2400"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717527" y="1900535"/>
            <a:ext cx="7591754" cy="461665"/>
          </a:xfrm>
          <a:prstGeom prst="rect">
            <a:avLst/>
          </a:prstGeom>
        </p:spPr>
        <p:txBody>
          <a:bodyPr wrap="square">
            <a:spAutoFit/>
          </a:bodyPr>
          <a:lstStyle/>
          <a:p>
            <a:pPr marL="342900" indent="-342900">
              <a:buFont typeface="Wingdings" panose="05000000000000000000" pitchFamily="2" charset="2"/>
              <a:buChar char="§"/>
            </a:pPr>
            <a:r>
              <a:rPr lang="en-US" sz="2400" b="1" dirty="0">
                <a:solidFill>
                  <a:srgbClr val="7030A0"/>
                </a:solidFill>
                <a:latin typeface="Arial" panose="020B0604020202020204" pitchFamily="34" charset="0"/>
                <a:cs typeface="Arial" panose="020B0604020202020204" pitchFamily="34" charset="0"/>
              </a:rPr>
              <a:t>Writing for different purposes and </a:t>
            </a:r>
            <a:r>
              <a:rPr lang="en-US" sz="2400" b="1" dirty="0" smtClean="0">
                <a:solidFill>
                  <a:srgbClr val="7030A0"/>
                </a:solidFill>
                <a:latin typeface="Arial" panose="020B0604020202020204" pitchFamily="34" charset="0"/>
                <a:cs typeface="Arial" panose="020B0604020202020204" pitchFamily="34" charset="0"/>
              </a:rPr>
              <a:t>audiences.</a:t>
            </a:r>
            <a:endParaRPr lang="en-US" sz="2400" dirty="0">
              <a:solidFill>
                <a:srgbClr val="7030A0"/>
              </a:solidFill>
              <a:latin typeface="Arial" panose="020B0604020202020204" pitchFamily="34" charset="0"/>
              <a:cs typeface="Arial" panose="020B0604020202020204" pitchFamily="34" charset="0"/>
            </a:endParaRPr>
          </a:p>
        </p:txBody>
      </p:sp>
      <p:sp>
        <p:nvSpPr>
          <p:cNvPr id="6" name="Rectangle 5"/>
          <p:cNvSpPr/>
          <p:nvPr/>
        </p:nvSpPr>
        <p:spPr>
          <a:xfrm>
            <a:off x="708966" y="2510135"/>
            <a:ext cx="5518150" cy="461665"/>
          </a:xfrm>
          <a:prstGeom prst="rect">
            <a:avLst/>
          </a:prstGeom>
        </p:spPr>
        <p:txBody>
          <a:bodyPr wrap="square">
            <a:spAutoFit/>
          </a:bodyPr>
          <a:lstStyle/>
          <a:p>
            <a:pPr marL="342900" lvl="0" indent="-342900">
              <a:buFont typeface="Wingdings" panose="05000000000000000000" pitchFamily="2" charset="2"/>
              <a:buChar char="§"/>
            </a:pPr>
            <a:r>
              <a:rPr lang="en-US" sz="2400" b="1" dirty="0">
                <a:solidFill>
                  <a:srgbClr val="0070C0"/>
                </a:solidFill>
                <a:latin typeface="Arial" panose="020B0604020202020204" pitchFamily="34" charset="0"/>
                <a:cs typeface="Arial" panose="020B0604020202020204" pitchFamily="34" charset="0"/>
              </a:rPr>
              <a:t>Varying time frames for </a:t>
            </a:r>
            <a:r>
              <a:rPr lang="en-US" sz="2400" b="1" dirty="0" smtClean="0">
                <a:solidFill>
                  <a:srgbClr val="0070C0"/>
                </a:solidFill>
                <a:latin typeface="Arial" panose="020B0604020202020204" pitchFamily="34" charset="0"/>
                <a:cs typeface="Arial" panose="020B0604020202020204" pitchFamily="34" charset="0"/>
              </a:rPr>
              <a:t>writing. </a:t>
            </a:r>
            <a:endParaRPr lang="en-US" sz="2400"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708966" y="3131403"/>
            <a:ext cx="9349434" cy="830997"/>
          </a:xfrm>
          <a:prstGeom prst="rect">
            <a:avLst/>
          </a:prstGeom>
        </p:spPr>
        <p:txBody>
          <a:bodyPr wrap="square">
            <a:spAutoFit/>
          </a:bodyPr>
          <a:lstStyle/>
          <a:p>
            <a:pPr marL="342900" lvl="0" indent="-342900">
              <a:buFont typeface="Wingdings" panose="05000000000000000000" pitchFamily="2" charset="2"/>
              <a:buChar char="§"/>
            </a:pPr>
            <a:r>
              <a:rPr lang="en-US" sz="2400" b="1" dirty="0">
                <a:solidFill>
                  <a:srgbClr val="7030A0"/>
                </a:solidFill>
                <a:latin typeface="Arial" panose="020B0604020202020204" pitchFamily="34" charset="0"/>
                <a:cs typeface="Arial" panose="020B0604020202020204" pitchFamily="34" charset="0"/>
              </a:rPr>
              <a:t>Writing individually and writing with the benefit of </a:t>
            </a:r>
            <a:r>
              <a:rPr lang="en-US" sz="2400" b="1" dirty="0" smtClean="0">
                <a:solidFill>
                  <a:srgbClr val="7030A0"/>
                </a:solidFill>
                <a:latin typeface="Arial" panose="020B0604020202020204" pitchFamily="34" charset="0"/>
                <a:cs typeface="Arial" panose="020B0604020202020204" pitchFamily="34" charset="0"/>
              </a:rPr>
              <a:t>collaborating.</a:t>
            </a:r>
            <a:endParaRPr lang="en-US" sz="24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717527" y="4114800"/>
            <a:ext cx="6319837" cy="830997"/>
          </a:xfrm>
          <a:prstGeom prst="rect">
            <a:avLst/>
          </a:prstGeom>
        </p:spPr>
        <p:txBody>
          <a:bodyPr wrap="square">
            <a:spAutoFit/>
          </a:bodyPr>
          <a:lstStyle/>
          <a:p>
            <a:pPr marL="342900" lvl="0" indent="-342900">
              <a:buFont typeface="Wingdings" panose="05000000000000000000" pitchFamily="2" charset="2"/>
              <a:buChar char="§"/>
            </a:pPr>
            <a:r>
              <a:rPr lang="en-US" sz="2400" b="1" dirty="0">
                <a:solidFill>
                  <a:srgbClr val="0070C0"/>
                </a:solidFill>
                <a:latin typeface="Arial" panose="020B0604020202020204" pitchFamily="34" charset="0"/>
                <a:cs typeface="Arial" panose="020B0604020202020204" pitchFamily="34" charset="0"/>
              </a:rPr>
              <a:t>Using technology </a:t>
            </a:r>
            <a:r>
              <a:rPr lang="en-US" sz="2400" b="1" dirty="0" smtClean="0">
                <a:solidFill>
                  <a:srgbClr val="0070C0"/>
                </a:solidFill>
                <a:latin typeface="Arial" panose="020B0604020202020204" pitchFamily="34" charset="0"/>
                <a:cs typeface="Arial" panose="020B0604020202020204" pitchFamily="34" charset="0"/>
              </a:rPr>
              <a:t>as</a:t>
            </a:r>
          </a:p>
          <a:p>
            <a:pPr lvl="0"/>
            <a:r>
              <a:rPr lang="en-US" sz="2400" b="1" dirty="0" smtClean="0">
                <a:solidFill>
                  <a:srgbClr val="0070C0"/>
                </a:solidFill>
                <a:latin typeface="Arial" panose="020B0604020202020204" pitchFamily="34" charset="0"/>
                <a:cs typeface="Arial" panose="020B0604020202020204" pitchFamily="34" charset="0"/>
              </a:rPr>
              <a:t>    a </a:t>
            </a:r>
            <a:r>
              <a:rPr lang="en-US" sz="2400" b="1" dirty="0">
                <a:solidFill>
                  <a:srgbClr val="0070C0"/>
                </a:solidFill>
                <a:latin typeface="Arial" panose="020B0604020202020204" pitchFamily="34" charset="0"/>
                <a:cs typeface="Arial" panose="020B0604020202020204" pitchFamily="34" charset="0"/>
              </a:rPr>
              <a:t>tool for writing.</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22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219914"/>
            <a:ext cx="8077200" cy="510778"/>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en-US" sz="2400" dirty="0">
                <a:solidFill>
                  <a:schemeClr val="bg1"/>
                </a:solidFill>
                <a:latin typeface="Arial Black" panose="020B0A04020102020204" pitchFamily="34" charset="0"/>
                <a:cs typeface="Arial" panose="020B0604020202020204" pitchFamily="34" charset="0"/>
              </a:rPr>
              <a:t>There’s a story behind every CAP project.</a:t>
            </a:r>
          </a:p>
        </p:txBody>
      </p:sp>
      <p:sp>
        <p:nvSpPr>
          <p:cNvPr id="4" name="Rectangle 3"/>
          <p:cNvSpPr/>
          <p:nvPr/>
        </p:nvSpPr>
        <p:spPr>
          <a:xfrm>
            <a:off x="762000" y="1600200"/>
            <a:ext cx="7620000"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issue that I worked on is train track safety. I wanted to make the people more aware of the dangers of walking on the train tracks. I chose to talk about train track safety because I feel the problem of people walking on the train tracks only gets brought up when somebody dies. I feel like we need to discuss train track safety as a community and take action now to prevent the number of deaths from happening. Another reason I chose to work on train track safety is because one of my friends ended up dying from playing on the train tracks. When my friend Austin Price got struck by an Amtrak train, I was devastated. When he died, I felt like I really didn't do anything to contribute towards his death. When I received the chance to do a project on anything I wanted to do, I figured why not do train track safety. So, I'm spreading awareness about the dangers of walking on the train tracks and making a tribute to Austin's death at the same time.</a:t>
            </a:r>
          </a:p>
        </p:txBody>
      </p:sp>
      <p:sp>
        <p:nvSpPr>
          <p:cNvPr id="5" name="Rounded Rectangle 4"/>
          <p:cNvSpPr/>
          <p:nvPr/>
        </p:nvSpPr>
        <p:spPr>
          <a:xfrm>
            <a:off x="533400" y="1299359"/>
            <a:ext cx="8001000" cy="4572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50143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373747"/>
            <a:ext cx="6477000" cy="442674"/>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000" dirty="0">
                <a:solidFill>
                  <a:schemeClr val="bg1"/>
                </a:solidFill>
                <a:latin typeface="Arial Black" panose="020B0A04020102020204" pitchFamily="34" charset="0"/>
                <a:cs typeface="Arial" panose="020B0604020202020204" pitchFamily="34" charset="0"/>
              </a:rPr>
              <a:t>Everything doesn’t have to be an essay! </a:t>
            </a:r>
          </a:p>
        </p:txBody>
      </p:sp>
      <p:sp>
        <p:nvSpPr>
          <p:cNvPr id="4" name="Rectangle 3"/>
          <p:cNvSpPr/>
          <p:nvPr/>
        </p:nvSpPr>
        <p:spPr>
          <a:xfrm>
            <a:off x="1219200" y="1524000"/>
            <a:ext cx="6629400" cy="341632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topic of teen depression and suicide is very important because it affects many people on a daily basis. It's a mental disease that slowly takes over people's lives and can lead to self-harm or even suicide. It has become like a common thing amongst teens which is not okay. Depression also has an impact on education because sometimes that disorder doesn't allow teens to think and focus properly in school. Teen depression and suicide are an epidemic. This is a topic I am really passionate about because I've had my own experiences with it and I know how bad it can get. Teens with depression need help. Depression can't be ignored. The percentage of depression amongst teens is too high and needs to be lowered.</a:t>
            </a:r>
          </a:p>
        </p:txBody>
      </p:sp>
      <p:sp>
        <p:nvSpPr>
          <p:cNvPr id="5" name="Rounded Rectangle 4"/>
          <p:cNvSpPr/>
          <p:nvPr/>
        </p:nvSpPr>
        <p:spPr>
          <a:xfrm>
            <a:off x="838200" y="1295400"/>
            <a:ext cx="7239000" cy="4038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93676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305800" cy="5755422"/>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Skating in Gym Class by </a:t>
            </a:r>
            <a:r>
              <a:rPr lang="en-US" sz="1600" dirty="0" err="1" smtClean="0">
                <a:latin typeface="Arial" panose="020B0604020202020204" pitchFamily="34" charset="0"/>
                <a:cs typeface="Arial" panose="020B0604020202020204" pitchFamily="34" charset="0"/>
              </a:rPr>
              <a:t>Barend</a:t>
            </a:r>
            <a:r>
              <a:rPr lang="en-US" sz="1600" dirty="0" smtClean="0">
                <a:latin typeface="Arial" panose="020B0604020202020204" pitchFamily="34" charset="0"/>
                <a:cs typeface="Arial" panose="020B0604020202020204" pitchFamily="34" charset="0"/>
              </a:rPr>
              <a:t> U. St Joseph MO</a:t>
            </a:r>
          </a:p>
          <a:p>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I know skating in gym class may not be an urgent issue with the stock markets falling and the war in Iraq, but please consider these suggestions to the curriculum of physical education in American schools. Imagine, if skateboarding were offered in gym class, there would be so many new skills students could learn, like agility, stamina, and balance. I think that skateboarding is a great sport and needs to be included in the physical education curriculum. If you were to learn how to skate, you would have to push a lot, which mimics running, and also if you run a lot, you have more stamina and of course, you need balance just to ride a skateboard. According to Skateboard America, skateboarding is the sixth ranked sport in popularity. Kids like it because they think it looks cool, not all kids have the time to be on a team, or just because it feels great to ride. So why isn't it offered in gym class? The goal of gym class is to teach adolescents a healthy lifestyle by offering them many sports to try and skating falls under that list perfectly. By giving students a chance to skate, it may show them a new activity to enjoy and stay healthy by doing it. There are over 300 skate parks in America, and it would be easy for schools and students to access them. If a school does not have a skate park nearby, any paved parking lot would work just as well.</a:t>
            </a:r>
          </a:p>
          <a:p>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Skating has taught me to be brave and has given me more energy and strength, has taught me to be much more stable than before, has kept me healthy, and I have had a lot of fun doing it...This isn't an urgent measure.</a:t>
            </a:r>
          </a:p>
        </p:txBody>
      </p:sp>
      <p:sp>
        <p:nvSpPr>
          <p:cNvPr id="4" name="Rounded Rectangle 3"/>
          <p:cNvSpPr/>
          <p:nvPr/>
        </p:nvSpPr>
        <p:spPr>
          <a:xfrm>
            <a:off x="228600" y="249238"/>
            <a:ext cx="2844556" cy="408623"/>
          </a:xfrm>
          <a:prstGeom prst="round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US" dirty="0" smtClean="0">
                <a:solidFill>
                  <a:schemeClr val="bg1"/>
                </a:solidFill>
                <a:latin typeface="Arial Black" panose="020B0A04020102020204" pitchFamily="34" charset="0"/>
              </a:rPr>
              <a:t>More student </a:t>
            </a:r>
            <a:r>
              <a:rPr lang="en-US" dirty="0">
                <a:solidFill>
                  <a:schemeClr val="bg1"/>
                </a:solidFill>
                <a:latin typeface="Arial Black" panose="020B0A04020102020204" pitchFamily="34" charset="0"/>
              </a:rPr>
              <a:t>writing</a:t>
            </a:r>
          </a:p>
        </p:txBody>
      </p:sp>
      <p:sp>
        <p:nvSpPr>
          <p:cNvPr id="2" name="Rounded Rectangle 1"/>
          <p:cNvSpPr/>
          <p:nvPr/>
        </p:nvSpPr>
        <p:spPr>
          <a:xfrm>
            <a:off x="152400" y="838200"/>
            <a:ext cx="8763000" cy="5943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039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434718"/>
            <a:ext cx="7696200" cy="442674"/>
          </a:xfrm>
          <a:prstGeom prst="round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en-US" sz="2000" dirty="0">
                <a:solidFill>
                  <a:schemeClr val="bg1"/>
                </a:solidFill>
                <a:latin typeface="Arial Black" panose="020B0A04020102020204" pitchFamily="34" charset="0"/>
              </a:rPr>
              <a:t>A typical reading/writing day during a CAP project.</a:t>
            </a:r>
          </a:p>
        </p:txBody>
      </p:sp>
      <p:sp>
        <p:nvSpPr>
          <p:cNvPr id="4" name="Rectangle 3"/>
          <p:cNvSpPr/>
          <p:nvPr/>
        </p:nvSpPr>
        <p:spPr>
          <a:xfrm>
            <a:off x="1332504" y="1447800"/>
            <a:ext cx="2307042" cy="523220"/>
          </a:xfrm>
          <a:prstGeom prst="rect">
            <a:avLst/>
          </a:prstGeom>
        </p:spPr>
        <p:txBody>
          <a:bodyPr wrap="none">
            <a:spAutoFit/>
          </a:bodyPr>
          <a:lstStyle/>
          <a:p>
            <a:pPr lvl="0"/>
            <a:r>
              <a:rPr lang="en-US" sz="2800" i="1" dirty="0">
                <a:solidFill>
                  <a:srgbClr val="7030A0"/>
                </a:solidFill>
                <a:latin typeface="Arial" panose="020B0604020202020204" pitchFamily="34" charset="0"/>
                <a:cs typeface="Arial" panose="020B0604020202020204" pitchFamily="34" charset="0"/>
              </a:rPr>
              <a:t>Collaboration</a:t>
            </a:r>
          </a:p>
        </p:txBody>
      </p:sp>
      <p:sp>
        <p:nvSpPr>
          <p:cNvPr id="5" name="Rectangle 4"/>
          <p:cNvSpPr/>
          <p:nvPr/>
        </p:nvSpPr>
        <p:spPr>
          <a:xfrm>
            <a:off x="1332504" y="2544417"/>
            <a:ext cx="4171950" cy="523220"/>
          </a:xfrm>
          <a:prstGeom prst="rect">
            <a:avLst/>
          </a:prstGeom>
        </p:spPr>
        <p:txBody>
          <a:bodyPr wrap="square">
            <a:spAutoFit/>
          </a:bodyPr>
          <a:lstStyle/>
          <a:p>
            <a:pPr lvl="0"/>
            <a:r>
              <a:rPr lang="en-US" sz="2800" i="1" dirty="0">
                <a:solidFill>
                  <a:srgbClr val="7030A0"/>
                </a:solidFill>
                <a:latin typeface="Arial" panose="020B0604020202020204" pitchFamily="34" charset="0"/>
                <a:cs typeface="Arial" panose="020B0604020202020204" pitchFamily="34" charset="0"/>
              </a:rPr>
              <a:t>Compilation and Analysis</a:t>
            </a:r>
            <a:endParaRPr lang="en-US" sz="2800" dirty="0">
              <a:solidFill>
                <a:srgbClr val="7030A0"/>
              </a:solidFill>
              <a:latin typeface="Arial" panose="020B0604020202020204" pitchFamily="34" charset="0"/>
              <a:cs typeface="Arial" panose="020B0604020202020204" pitchFamily="34" charset="0"/>
            </a:endParaRPr>
          </a:p>
        </p:txBody>
      </p:sp>
      <p:sp>
        <p:nvSpPr>
          <p:cNvPr id="6" name="Rectangle 5"/>
          <p:cNvSpPr/>
          <p:nvPr/>
        </p:nvSpPr>
        <p:spPr>
          <a:xfrm>
            <a:off x="1295400" y="3743739"/>
            <a:ext cx="5410200" cy="523220"/>
          </a:xfrm>
          <a:prstGeom prst="rect">
            <a:avLst/>
          </a:prstGeom>
        </p:spPr>
        <p:txBody>
          <a:bodyPr wrap="square">
            <a:spAutoFit/>
          </a:bodyPr>
          <a:lstStyle/>
          <a:p>
            <a:pPr lvl="0"/>
            <a:r>
              <a:rPr lang="en-US" sz="2800" i="1" dirty="0">
                <a:solidFill>
                  <a:srgbClr val="7030A0"/>
                </a:solidFill>
                <a:latin typeface="Arial" panose="020B0604020202020204" pitchFamily="34" charset="0"/>
                <a:cs typeface="Arial" panose="020B0604020202020204" pitchFamily="34" charset="0"/>
              </a:rPr>
              <a:t>Checking </a:t>
            </a:r>
            <a:r>
              <a:rPr lang="en-US" sz="2800" i="1" dirty="0" smtClean="0">
                <a:solidFill>
                  <a:srgbClr val="7030A0"/>
                </a:solidFill>
                <a:latin typeface="Arial" panose="020B0604020202020204" pitchFamily="34" charset="0"/>
                <a:cs typeface="Arial" panose="020B0604020202020204" pitchFamily="34" charset="0"/>
              </a:rPr>
              <a:t>In</a:t>
            </a:r>
            <a:endParaRPr lang="en-US" sz="2800" dirty="0">
              <a:solidFill>
                <a:srgbClr val="7030A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566" r="21196"/>
          <a:stretch/>
        </p:blipFill>
        <p:spPr>
          <a:xfrm>
            <a:off x="4953000" y="3276600"/>
            <a:ext cx="3718456" cy="3200399"/>
          </a:xfrm>
          <a:prstGeom prst="rect">
            <a:avLst/>
          </a:prstGeom>
        </p:spPr>
      </p:pic>
      <p:sp>
        <p:nvSpPr>
          <p:cNvPr id="8" name="Rectangle 7"/>
          <p:cNvSpPr/>
          <p:nvPr/>
        </p:nvSpPr>
        <p:spPr>
          <a:xfrm>
            <a:off x="1371600" y="4876799"/>
            <a:ext cx="5410200" cy="523220"/>
          </a:xfrm>
          <a:prstGeom prst="rect">
            <a:avLst/>
          </a:prstGeom>
        </p:spPr>
        <p:txBody>
          <a:bodyPr wrap="square">
            <a:spAutoFit/>
          </a:bodyPr>
          <a:lstStyle/>
          <a:p>
            <a:pPr lvl="0"/>
            <a:r>
              <a:rPr lang="en-US" sz="2800" i="1" dirty="0" smtClean="0">
                <a:solidFill>
                  <a:srgbClr val="7030A0"/>
                </a:solidFill>
                <a:latin typeface="Arial" panose="020B0604020202020204" pitchFamily="34" charset="0"/>
                <a:cs typeface="Arial" panose="020B0604020202020204" pitchFamily="34" charset="0"/>
              </a:rPr>
              <a:t>Writing</a:t>
            </a:r>
            <a:endParaRPr lang="en-US"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4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845" r="3432" b="10722"/>
          <a:stretch/>
        </p:blipFill>
        <p:spPr>
          <a:xfrm>
            <a:off x="3962400" y="3887439"/>
            <a:ext cx="4709445" cy="2741961"/>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228600" y="251222"/>
            <a:ext cx="6934200" cy="510778"/>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400" dirty="0">
                <a:solidFill>
                  <a:schemeClr val="bg1"/>
                </a:solidFill>
                <a:latin typeface="Arial Black" panose="020B0A04020102020204" pitchFamily="34" charset="0"/>
                <a:cs typeface="Arial" panose="020B0604020202020204" pitchFamily="34" charset="0"/>
              </a:rPr>
              <a:t>Reaching varied audiences through CAP</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816927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145108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143000"/>
          </a:xfrm>
        </p:spPr>
        <p:txBody>
          <a:bodyPr/>
          <a:lstStyle/>
          <a:p>
            <a:pPr marL="0" indent="0">
              <a:buNone/>
            </a:pPr>
            <a:r>
              <a:rPr lang="en-US" dirty="0" smtClean="0">
                <a:latin typeface="Arial Black" panose="020B0A04020102020204" pitchFamily="34" charset="0"/>
              </a:rPr>
              <a:t>What other audiences do your students write for?</a:t>
            </a:r>
            <a:endParaRPr lang="en-US"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9144000" cy="3478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715108" y="5024735"/>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Use the chat!</a:t>
            </a:r>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234557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228600"/>
            <a:ext cx="4896446" cy="57888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en-US" sz="2800" dirty="0" smtClean="0">
                <a:solidFill>
                  <a:schemeClr val="bg1"/>
                </a:solidFill>
                <a:latin typeface="Arial Black" panose="020B0A04020102020204" pitchFamily="34" charset="0"/>
              </a:rPr>
              <a:t>Student Work: CAP PSA</a:t>
            </a:r>
            <a:endParaRPr lang="en-US" sz="2800" dirty="0">
              <a:solidFill>
                <a:schemeClr val="bg1"/>
              </a:solidFill>
              <a:latin typeface="Arial Black" panose="020B0A040201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698" y="1219200"/>
            <a:ext cx="6730102" cy="5032716"/>
          </a:xfrm>
          <a:prstGeom prst="rect">
            <a:avLst/>
          </a:prstGeom>
        </p:spPr>
      </p:pic>
    </p:spTree>
    <p:extLst>
      <p:ext uri="{BB962C8B-B14F-4D97-AF65-F5344CB8AC3E}">
        <p14:creationId xmlns:p14="http://schemas.microsoft.com/office/powerpoint/2010/main" val="49528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864797"/>
            <a:ext cx="8671428" cy="830997"/>
          </a:xfrm>
          <a:prstGeom prst="rect">
            <a:avLst/>
          </a:prstGeom>
        </p:spPr>
        <p:txBody>
          <a:bodyPr wrap="square">
            <a:spAutoFit/>
          </a:bodyPr>
          <a:lstStyle/>
          <a:p>
            <a:r>
              <a:rPr lang="en-US" sz="2400" dirty="0" smtClean="0">
                <a:solidFill>
                  <a:srgbClr val="0070C0"/>
                </a:solidFill>
                <a:latin typeface="Arial" panose="020B0604020202020204" pitchFamily="34" charset="0"/>
                <a:cs typeface="Arial" panose="020B0604020202020204" pitchFamily="34" charset="0"/>
              </a:rPr>
              <a:t>What difference do a “real” audience and purpose make?</a:t>
            </a:r>
          </a:p>
          <a:p>
            <a:r>
              <a:rPr lang="en-US" sz="2400" dirty="0" smtClean="0">
                <a:solidFill>
                  <a:srgbClr val="0070C0"/>
                </a:solidFill>
                <a:latin typeface="Arial" panose="020B0604020202020204" pitchFamily="34" charset="0"/>
                <a:cs typeface="Arial" panose="020B0604020202020204" pitchFamily="34" charset="0"/>
              </a:rPr>
              <a:t>(Use the chat!)  </a:t>
            </a:r>
            <a:endParaRPr lang="en-US" sz="2400" dirty="0">
              <a:solidFill>
                <a:srgbClr val="0070C0"/>
              </a:solidFill>
              <a:latin typeface="Arial" panose="020B0604020202020204" pitchFamily="34" charset="0"/>
              <a:cs typeface="Arial" panose="020B0604020202020204" pitchFamily="34" charset="0"/>
            </a:endParaRPr>
          </a:p>
        </p:txBody>
      </p:sp>
      <p:sp>
        <p:nvSpPr>
          <p:cNvPr id="3" name="Rounded Rectangle 2"/>
          <p:cNvSpPr/>
          <p:nvPr/>
        </p:nvSpPr>
        <p:spPr>
          <a:xfrm>
            <a:off x="381000" y="381000"/>
            <a:ext cx="4896446" cy="57888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en-US" sz="2800" dirty="0">
                <a:solidFill>
                  <a:schemeClr val="bg1"/>
                </a:solidFill>
                <a:latin typeface="Arial Black" panose="020B0A04020102020204" pitchFamily="34" charset="0"/>
              </a:rPr>
              <a:t>Analyzing a PSA</a:t>
            </a:r>
          </a:p>
        </p:txBody>
      </p:sp>
      <p:sp>
        <p:nvSpPr>
          <p:cNvPr id="4" name="Rectangle 3"/>
          <p:cNvSpPr/>
          <p:nvPr/>
        </p:nvSpPr>
        <p:spPr>
          <a:xfrm>
            <a:off x="1745064" y="1600200"/>
            <a:ext cx="4572000" cy="2554545"/>
          </a:xfrm>
          <a:prstGeom prst="rect">
            <a:avLst/>
          </a:prstGeom>
        </p:spPr>
        <p:txBody>
          <a:bodyPr>
            <a:spAutoFit/>
          </a:bodyPr>
          <a:lstStyle/>
          <a:p>
            <a:pPr marL="457200" indent="-457200">
              <a:buFont typeface="Arial" panose="020B0604020202020204" pitchFamily="34" charset="0"/>
              <a:buChar char="•"/>
            </a:pPr>
            <a:r>
              <a:rPr lang="en-US" sz="3200" dirty="0">
                <a:solidFill>
                  <a:srgbClr val="7030A0"/>
                </a:solidFill>
                <a:latin typeface="Arial" panose="020B0604020202020204" pitchFamily="34" charset="0"/>
                <a:cs typeface="Arial" panose="020B0604020202020204" pitchFamily="34" charset="0"/>
              </a:rPr>
              <a:t>Claims</a:t>
            </a:r>
          </a:p>
          <a:p>
            <a:pPr marL="457200" indent="-457200">
              <a:buFont typeface="Arial" panose="020B0604020202020204" pitchFamily="34" charset="0"/>
              <a:buChar char="•"/>
            </a:pPr>
            <a:endParaRPr lang="en-US" sz="3200" dirty="0">
              <a:solidFill>
                <a:srgbClr val="7030A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7030A0"/>
                </a:solidFill>
                <a:latin typeface="Arial" panose="020B0604020202020204" pitchFamily="34" charset="0"/>
                <a:cs typeface="Arial" panose="020B0604020202020204" pitchFamily="34" charset="0"/>
              </a:rPr>
              <a:t>Evidence</a:t>
            </a:r>
          </a:p>
          <a:p>
            <a:pPr marL="457200" indent="-457200">
              <a:buFont typeface="Arial" panose="020B0604020202020204" pitchFamily="34" charset="0"/>
              <a:buChar char="•"/>
            </a:pPr>
            <a:endParaRPr lang="en-US" sz="3200" dirty="0">
              <a:solidFill>
                <a:srgbClr val="7030A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7030A0"/>
                </a:solidFill>
                <a:latin typeface="Arial" panose="020B0604020202020204" pitchFamily="34" charset="0"/>
                <a:cs typeface="Arial" panose="020B0604020202020204" pitchFamily="34" charset="0"/>
              </a:rPr>
              <a:t>Call To Action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30177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639" y="258538"/>
            <a:ext cx="3899452" cy="646331"/>
          </a:xfrm>
          <a:prstGeom prst="rect">
            <a:avLst/>
          </a:prstGeom>
          <a:noFill/>
        </p:spPr>
        <p:txBody>
          <a:bodyPr wrap="square" rtlCol="0">
            <a:spAutoFit/>
          </a:bodyPr>
          <a:lstStyle/>
          <a:p>
            <a:r>
              <a:rPr lang="en-US" sz="3600" dirty="0" smtClean="0">
                <a:solidFill>
                  <a:srgbClr val="0070C0"/>
                </a:solidFill>
                <a:latin typeface="Arial Black" panose="020B0A04020102020204" pitchFamily="34" charset="0"/>
              </a:rPr>
              <a:t>Lucky CRF!</a:t>
            </a:r>
            <a:endParaRPr lang="en-US" sz="3600" dirty="0">
              <a:solidFill>
                <a:srgbClr val="0070C0"/>
              </a:solidFill>
              <a:latin typeface="Arial Black" panose="020B0A04020102020204" pitchFamily="34" charset="0"/>
            </a:endParaRPr>
          </a:p>
        </p:txBody>
      </p:sp>
      <p:sp>
        <p:nvSpPr>
          <p:cNvPr id="3" name="TextBox 2"/>
          <p:cNvSpPr txBox="1"/>
          <p:nvPr/>
        </p:nvSpPr>
        <p:spPr>
          <a:xfrm>
            <a:off x="1333500" y="990600"/>
            <a:ext cx="5638800" cy="584775"/>
          </a:xfrm>
          <a:prstGeom prst="rect">
            <a:avLst/>
          </a:prstGeom>
          <a:noFill/>
        </p:spPr>
        <p:txBody>
          <a:bodyPr wrap="square" rtlCol="0">
            <a:spAutoFit/>
          </a:bodyPr>
          <a:lstStyle/>
          <a:p>
            <a:r>
              <a:rPr lang="en-US" sz="3200" dirty="0" smtClean="0">
                <a:solidFill>
                  <a:srgbClr val="E20000"/>
                </a:solidFill>
                <a:latin typeface="Arial Black" panose="020B0A04020102020204" pitchFamily="34" charset="0"/>
              </a:rPr>
              <a:t>C</a:t>
            </a:r>
            <a:r>
              <a:rPr lang="en-US" sz="3200" dirty="0" smtClean="0">
                <a:solidFill>
                  <a:srgbClr val="0070C0"/>
                </a:solidFill>
                <a:latin typeface="Arial Black" panose="020B0A04020102020204" pitchFamily="34" charset="0"/>
              </a:rPr>
              <a:t>ivic</a:t>
            </a:r>
            <a:r>
              <a:rPr lang="en-US" sz="3200" dirty="0" smtClean="0">
                <a:latin typeface="Arial Black" panose="020B0A04020102020204" pitchFamily="34" charset="0"/>
              </a:rPr>
              <a:t> </a:t>
            </a:r>
            <a:r>
              <a:rPr lang="en-US" sz="3200" dirty="0" smtClean="0">
                <a:solidFill>
                  <a:srgbClr val="E20000"/>
                </a:solidFill>
                <a:latin typeface="Arial Black" panose="020B0A04020102020204" pitchFamily="34" charset="0"/>
              </a:rPr>
              <a:t>A</a:t>
            </a:r>
            <a:r>
              <a:rPr lang="en-US" sz="3200" dirty="0" smtClean="0">
                <a:solidFill>
                  <a:srgbClr val="0070C0"/>
                </a:solidFill>
                <a:latin typeface="Arial Black" panose="020B0A04020102020204" pitchFamily="34" charset="0"/>
              </a:rPr>
              <a:t>ction </a:t>
            </a:r>
            <a:r>
              <a:rPr lang="en-US" sz="3200" dirty="0" smtClean="0">
                <a:solidFill>
                  <a:srgbClr val="E20000"/>
                </a:solidFill>
                <a:latin typeface="Arial Black" panose="020B0A04020102020204" pitchFamily="34" charset="0"/>
              </a:rPr>
              <a:t>P</a:t>
            </a:r>
            <a:r>
              <a:rPr lang="en-US" sz="3200" dirty="0" smtClean="0">
                <a:solidFill>
                  <a:srgbClr val="0070C0"/>
                </a:solidFill>
                <a:latin typeface="Arial Black" panose="020B0A04020102020204" pitchFamily="34" charset="0"/>
              </a:rPr>
              <a:t>roject</a:t>
            </a:r>
            <a:endParaRPr lang="en-US" sz="3200" dirty="0">
              <a:solidFill>
                <a:srgbClr val="0070C0"/>
              </a:solidFill>
              <a:latin typeface="Arial Black" panose="020B0A04020102020204" pitchFamily="34" charset="0"/>
            </a:endParaRPr>
          </a:p>
        </p:txBody>
      </p:sp>
      <p:sp>
        <p:nvSpPr>
          <p:cNvPr id="4" name="TextBox 3"/>
          <p:cNvSpPr txBox="1"/>
          <p:nvPr/>
        </p:nvSpPr>
        <p:spPr>
          <a:xfrm>
            <a:off x="1600200" y="2286000"/>
            <a:ext cx="3581400" cy="461665"/>
          </a:xfrm>
          <a:prstGeom prst="rect">
            <a:avLst/>
          </a:prstGeom>
          <a:noFill/>
        </p:spPr>
        <p:txBody>
          <a:bodyPr wrap="square" rtlCol="0">
            <a:spAutoFit/>
          </a:bodyPr>
          <a:lstStyle/>
          <a:p>
            <a:pPr algn="ctr"/>
            <a:r>
              <a:rPr lang="en-US" sz="2400" dirty="0" smtClean="0">
                <a:solidFill>
                  <a:srgbClr val="0070C0"/>
                </a:solidFill>
                <a:latin typeface="Arial Black" panose="020B0A04020102020204" pitchFamily="34" charset="0"/>
              </a:rPr>
              <a:t>crfcap.org</a:t>
            </a:r>
            <a:endParaRPr lang="en-US" sz="2400" dirty="0">
              <a:solidFill>
                <a:srgbClr val="0070C0"/>
              </a:solidFill>
              <a:latin typeface="Arial Black" panose="020B0A04020102020204" pitchFamily="34" charset="0"/>
            </a:endParaRPr>
          </a:p>
        </p:txBody>
      </p:sp>
      <p:sp>
        <p:nvSpPr>
          <p:cNvPr id="5" name="TextBox 4"/>
          <p:cNvSpPr txBox="1"/>
          <p:nvPr/>
        </p:nvSpPr>
        <p:spPr>
          <a:xfrm>
            <a:off x="1447800" y="1600200"/>
            <a:ext cx="4953000" cy="400110"/>
          </a:xfrm>
          <a:prstGeom prst="rect">
            <a:avLst/>
          </a:prstGeom>
          <a:noFill/>
        </p:spPr>
        <p:txBody>
          <a:bodyPr wrap="square" rtlCol="0">
            <a:spAutoFit/>
          </a:bodyPr>
          <a:lstStyle/>
          <a:p>
            <a:r>
              <a:rPr lang="en-US" sz="2000" dirty="0" smtClean="0">
                <a:solidFill>
                  <a:srgbClr val="0070C0"/>
                </a:solidFill>
                <a:latin typeface="Arial" panose="020B0604020202020204" pitchFamily="34" charset="0"/>
                <a:cs typeface="Arial" panose="020B0604020202020204" pitchFamily="34" charset="0"/>
              </a:rPr>
              <a:t>Project-Based Learning for Civics</a:t>
            </a:r>
            <a:endParaRPr lang="en-US" sz="2000"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295400" y="2925901"/>
            <a:ext cx="6705600" cy="3477875"/>
          </a:xfrm>
          <a:prstGeom prst="rect">
            <a:avLst/>
          </a:prstGeom>
          <a:noFill/>
        </p:spPr>
        <p:txBody>
          <a:bodyPr wrap="square" rtlCol="0">
            <a:spAutoFit/>
          </a:bodyPr>
          <a:lstStyle/>
          <a:p>
            <a:r>
              <a:rPr lang="en-US" sz="2000" dirty="0" smtClean="0">
                <a:solidFill>
                  <a:srgbClr val="0070C0"/>
                </a:solidFill>
                <a:latin typeface="Arial" panose="020B0604020202020204" pitchFamily="34" charset="0"/>
                <a:cs typeface="Arial" panose="020B0604020202020204" pitchFamily="34" charset="0"/>
              </a:rPr>
              <a:t>Lessons that prepare students for CAP projects.</a:t>
            </a:r>
          </a:p>
          <a:p>
            <a:endParaRPr lang="en-US" sz="2000" dirty="0">
              <a:latin typeface="Arial" panose="020B0604020202020204" pitchFamily="34" charset="0"/>
              <a:cs typeface="Arial" panose="020B0604020202020204" pitchFamily="34" charset="0"/>
            </a:endParaRPr>
          </a:p>
          <a:p>
            <a:r>
              <a:rPr lang="en-US" sz="2000" dirty="0" smtClean="0">
                <a:solidFill>
                  <a:srgbClr val="0070C0"/>
                </a:solidFill>
                <a:latin typeface="Arial" panose="020B0604020202020204" pitchFamily="34" charset="0"/>
                <a:cs typeface="Arial" panose="020B0604020202020204" pitchFamily="34" charset="0"/>
              </a:rPr>
              <a:t>CAP for students:</a:t>
            </a:r>
          </a:p>
          <a:p>
            <a:endParaRPr lang="en-US" sz="2000" dirty="0" smtClean="0">
              <a:solidFill>
                <a:srgbClr val="0070C0"/>
              </a:solidFill>
              <a:latin typeface="Arial" panose="020B0604020202020204" pitchFamily="34" charset="0"/>
              <a:cs typeface="Arial" panose="020B0604020202020204" pitchFamily="34" charset="0"/>
            </a:endParaRPr>
          </a:p>
          <a:p>
            <a:r>
              <a:rPr lang="en-US" sz="2000" dirty="0" smtClean="0">
                <a:solidFill>
                  <a:srgbClr val="0070C0"/>
                </a:solidFill>
                <a:latin typeface="Arial" panose="020B0604020202020204" pitchFamily="34" charset="0"/>
                <a:cs typeface="Arial" panose="020B0604020202020204" pitchFamily="34" charset="0"/>
              </a:rPr>
              <a:t>	Identify an issue that matters to you.</a:t>
            </a:r>
          </a:p>
          <a:p>
            <a:endParaRPr lang="en-US" sz="2000" dirty="0">
              <a:solidFill>
                <a:srgbClr val="0070C0"/>
              </a:solidFill>
              <a:latin typeface="Arial" panose="020B0604020202020204" pitchFamily="34" charset="0"/>
              <a:cs typeface="Arial" panose="020B0604020202020204" pitchFamily="34" charset="0"/>
            </a:endParaRPr>
          </a:p>
          <a:p>
            <a:r>
              <a:rPr lang="en-US" sz="2000" dirty="0" smtClean="0">
                <a:solidFill>
                  <a:srgbClr val="0070C0"/>
                </a:solidFill>
                <a:latin typeface="Arial" panose="020B0604020202020204" pitchFamily="34" charset="0"/>
                <a:cs typeface="Arial" panose="020B0604020202020204" pitchFamily="34" charset="0"/>
              </a:rPr>
              <a:t>	Connect your issue to public policy.</a:t>
            </a:r>
          </a:p>
          <a:p>
            <a:endParaRPr lang="en-US" sz="2000" dirty="0">
              <a:solidFill>
                <a:srgbClr val="0070C0"/>
              </a:solidFill>
              <a:latin typeface="Arial" panose="020B0604020202020204" pitchFamily="34" charset="0"/>
              <a:cs typeface="Arial" panose="020B0604020202020204" pitchFamily="34" charset="0"/>
            </a:endParaRPr>
          </a:p>
          <a:p>
            <a:r>
              <a:rPr lang="en-US" sz="2000" dirty="0" smtClean="0">
                <a:solidFill>
                  <a:srgbClr val="0070C0"/>
                </a:solidFill>
                <a:latin typeface="Arial" panose="020B0604020202020204" pitchFamily="34" charset="0"/>
                <a:cs typeface="Arial" panose="020B0604020202020204" pitchFamily="34" charset="0"/>
              </a:rPr>
              <a:t>	Take “civic actions” to make a difference.</a:t>
            </a:r>
          </a:p>
          <a:p>
            <a:endParaRPr lang="en-US" sz="2000" dirty="0">
              <a:solidFill>
                <a:srgbClr val="0070C0"/>
              </a:solidFill>
              <a:latin typeface="Arial" panose="020B0604020202020204" pitchFamily="34" charset="0"/>
              <a:cs typeface="Arial" panose="020B0604020202020204" pitchFamily="34" charset="0"/>
            </a:endParaRPr>
          </a:p>
          <a:p>
            <a:r>
              <a:rPr lang="en-US" sz="2000" dirty="0" smtClean="0">
                <a:solidFill>
                  <a:srgbClr val="0070C0"/>
                </a:solidFill>
                <a:latin typeface="Arial" panose="020B0604020202020204" pitchFamily="34" charset="0"/>
                <a:cs typeface="Arial" panose="020B0604020202020204" pitchFamily="34" charset="0"/>
              </a:rPr>
              <a:t>	What did you do? How did it go?</a:t>
            </a:r>
            <a:endParaRPr lang="en-US" sz="2000"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2057400" y="4333461"/>
            <a:ext cx="168965" cy="76200"/>
          </a:xfrm>
          <a:prstGeom prst="roundRect">
            <a:avLst/>
          </a:prstGeom>
          <a:solidFill>
            <a:srgbClr val="E2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ounded Rectangle 7"/>
          <p:cNvSpPr/>
          <p:nvPr/>
        </p:nvSpPr>
        <p:spPr>
          <a:xfrm>
            <a:off x="2040835" y="4936434"/>
            <a:ext cx="168965" cy="76200"/>
          </a:xfrm>
          <a:prstGeom prst="roundRect">
            <a:avLst/>
          </a:prstGeom>
          <a:solidFill>
            <a:srgbClr val="E2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ounded Rectangle 8"/>
          <p:cNvSpPr/>
          <p:nvPr/>
        </p:nvSpPr>
        <p:spPr>
          <a:xfrm>
            <a:off x="2057400" y="5522844"/>
            <a:ext cx="168965" cy="76200"/>
          </a:xfrm>
          <a:prstGeom prst="roundRect">
            <a:avLst/>
          </a:prstGeom>
          <a:solidFill>
            <a:srgbClr val="E2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ounded Rectangle 9"/>
          <p:cNvSpPr/>
          <p:nvPr/>
        </p:nvSpPr>
        <p:spPr>
          <a:xfrm>
            <a:off x="2057400" y="6152322"/>
            <a:ext cx="168965" cy="76200"/>
          </a:xfrm>
          <a:prstGeom prst="roundRect">
            <a:avLst/>
          </a:prstGeom>
          <a:solidFill>
            <a:srgbClr val="E2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10225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82340"/>
            <a:ext cx="6781800" cy="3139321"/>
          </a:xfrm>
          <a:prstGeom prst="rect">
            <a:avLst/>
          </a:prstGeom>
        </p:spPr>
        <p:txBody>
          <a:bodyPr wrap="square">
            <a:spAutoFit/>
          </a:bodyPr>
          <a:lstStyle/>
          <a:p>
            <a:r>
              <a:rPr lang="en-US" dirty="0" smtClean="0"/>
              <a:t>Some skills that I gained after this experience were open-mindedness; I now know not everyone is going to feel the same way as I do. I also learned how to communicate well with others, and how to be more professional with the things I say or do. I also gained a voice; I know now that I’m not the only one who wants to be heard. There are many people who want change just as bad as I do. My attitude changed dramatically throughout this experience. At first I thought that no one really cares and no one was going to give us the time of day, but now I know that I was completely wrong. People do actually care, and do want to hear what we have to say. By doing little things like these civic actions, I do believe that it is possible to make change in our society. </a:t>
            </a:r>
            <a:endParaRPr lang="en-US" dirty="0"/>
          </a:p>
        </p:txBody>
      </p:sp>
      <p:sp>
        <p:nvSpPr>
          <p:cNvPr id="3" name="Rounded Rectangle 2"/>
          <p:cNvSpPr/>
          <p:nvPr/>
        </p:nvSpPr>
        <p:spPr>
          <a:xfrm>
            <a:off x="304800" y="239713"/>
            <a:ext cx="8001000" cy="442674"/>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000" dirty="0">
                <a:solidFill>
                  <a:schemeClr val="bg1"/>
                </a:solidFill>
                <a:latin typeface="Arial Black" panose="020B0A04020102020204" pitchFamily="34" charset="0"/>
              </a:rPr>
              <a:t>Reflective writing – students get the last word</a:t>
            </a:r>
          </a:p>
        </p:txBody>
      </p:sp>
      <p:sp>
        <p:nvSpPr>
          <p:cNvPr id="4" name="Rounded Rectangle 3"/>
          <p:cNvSpPr/>
          <p:nvPr/>
        </p:nvSpPr>
        <p:spPr>
          <a:xfrm>
            <a:off x="685800" y="1295400"/>
            <a:ext cx="7848600" cy="3657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230833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0847" y="1545018"/>
            <a:ext cx="4533900" cy="578882"/>
          </a:xfrm>
          <a:prstGeom prst="roundRect">
            <a:avLst/>
          </a:prstGeom>
          <a:solidFill>
            <a:srgbClr val="0033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Thank you for joining us!</a:t>
            </a:r>
            <a:endParaRPr lang="en-US" sz="28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68283" y="2710159"/>
            <a:ext cx="8575717" cy="1015663"/>
          </a:xfrm>
          <a:prstGeom prst="rect">
            <a:avLst/>
          </a:prstGeom>
          <a:noFill/>
        </p:spPr>
        <p:txBody>
          <a:bodyPr wrap="square" rtlCol="0">
            <a:spAutoFit/>
          </a:bodyPr>
          <a:lstStyle/>
          <a:p>
            <a:pPr algn="ctr"/>
            <a:r>
              <a:rPr lang="en-US" sz="2000" dirty="0" smtClean="0">
                <a:solidFill>
                  <a:srgbClr val="0070C0"/>
                </a:solidFill>
                <a:latin typeface="Arial" panose="020B0604020202020204" pitchFamily="34" charset="0"/>
                <a:cs typeface="Arial" panose="020B0604020202020204" pitchFamily="34" charset="0"/>
              </a:rPr>
              <a:t>Do you have more questions or some CAP writing you want to share?</a:t>
            </a:r>
          </a:p>
          <a:p>
            <a:pPr algn="ctr"/>
            <a:endParaRPr lang="en-US" sz="2000" dirty="0">
              <a:solidFill>
                <a:srgbClr val="0070C0"/>
              </a:solidFill>
              <a:latin typeface="Arial" panose="020B0604020202020204" pitchFamily="34" charset="0"/>
              <a:cs typeface="Arial" panose="020B0604020202020204" pitchFamily="34" charset="0"/>
            </a:endParaRPr>
          </a:p>
          <a:p>
            <a:pPr algn="ctr"/>
            <a:r>
              <a:rPr lang="en-US" sz="2000" dirty="0" smtClean="0">
                <a:solidFill>
                  <a:srgbClr val="0070C0"/>
                </a:solidFill>
                <a:latin typeface="Arial" panose="020B0604020202020204" pitchFamily="34" charset="0"/>
                <a:cs typeface="Arial" panose="020B0604020202020204" pitchFamily="34" charset="0"/>
              </a:rPr>
              <a:t>keri@crf-usa.org</a:t>
            </a:r>
            <a:endParaRPr lang="en-US" sz="2000"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228600" y="5334000"/>
            <a:ext cx="8759687" cy="1169551"/>
          </a:xfrm>
          <a:prstGeom prst="rect">
            <a:avLst/>
          </a:prstGeom>
          <a:noFill/>
        </p:spPr>
        <p:txBody>
          <a:bodyPr wrap="square" rtlCol="0">
            <a:spAutoFit/>
          </a:bodyPr>
          <a:lstStyle/>
          <a:p>
            <a:pPr algn="ctr"/>
            <a:r>
              <a:rPr lang="en-US" sz="1400" dirty="0" smtClean="0">
                <a:solidFill>
                  <a:srgbClr val="002060"/>
                </a:solidFill>
                <a:latin typeface="Arial" panose="020B0604020202020204" pitchFamily="34" charset="0"/>
                <a:cs typeface="Arial" panose="020B0604020202020204" pitchFamily="34" charset="0"/>
              </a:rPr>
              <a:t>Up Next:  </a:t>
            </a:r>
            <a:r>
              <a:rPr lang="en-US" sz="1400" b="1" i="1" dirty="0">
                <a:solidFill>
                  <a:srgbClr val="002060"/>
                </a:solidFill>
                <a:latin typeface="Arial" panose="020B0604020202020204" pitchFamily="34" charset="0"/>
                <a:cs typeface="Arial" panose="020B0604020202020204" pitchFamily="34" charset="0"/>
              </a:rPr>
              <a:t>You CAN Make Teaching From Primary Sources </a:t>
            </a:r>
            <a:r>
              <a:rPr lang="en-US" sz="1400" b="1" i="1" dirty="0" smtClean="0">
                <a:solidFill>
                  <a:srgbClr val="002060"/>
                </a:solidFill>
                <a:latin typeface="Arial" panose="020B0604020202020204" pitchFamily="34" charset="0"/>
                <a:cs typeface="Arial" panose="020B0604020202020204" pitchFamily="34" charset="0"/>
              </a:rPr>
              <a:t>Exciting</a:t>
            </a:r>
          </a:p>
          <a:p>
            <a:pPr algn="ctr"/>
            <a:r>
              <a:rPr lang="en-US" sz="1400" b="1" i="1" dirty="0">
                <a:solidFill>
                  <a:srgbClr val="002060"/>
                </a:solidFill>
                <a:latin typeface="Arial" panose="020B0604020202020204" pitchFamily="34" charset="0"/>
                <a:cs typeface="Arial" panose="020B0604020202020204" pitchFamily="34" charset="0"/>
              </a:rPr>
              <a:t>W</a:t>
            </a:r>
            <a:r>
              <a:rPr lang="en-US" sz="1400" b="1" dirty="0" smtClean="0">
                <a:solidFill>
                  <a:srgbClr val="002060"/>
                </a:solidFill>
                <a:latin typeface="Arial" panose="020B0604020202020204" pitchFamily="34" charset="0"/>
                <a:cs typeface="Arial" panose="020B0604020202020204" pitchFamily="34" charset="0"/>
              </a:rPr>
              <a:t>hen</a:t>
            </a:r>
            <a:r>
              <a:rPr lang="en-US" sz="1400" b="1" dirty="0">
                <a:solidFill>
                  <a:srgbClr val="002060"/>
                </a:solidFill>
                <a:latin typeface="Arial" panose="020B0604020202020204" pitchFamily="34" charset="0"/>
                <a:cs typeface="Arial" panose="020B0604020202020204" pitchFamily="34" charset="0"/>
              </a:rPr>
              <a:t>:</a:t>
            </a:r>
            <a:r>
              <a:rPr lang="en-US" sz="1400" dirty="0">
                <a:solidFill>
                  <a:srgbClr val="002060"/>
                </a:solidFill>
                <a:latin typeface="Arial" panose="020B0604020202020204" pitchFamily="34" charset="0"/>
                <a:cs typeface="Arial" panose="020B0604020202020204" pitchFamily="34" charset="0"/>
              </a:rPr>
              <a:t> Thursday, October 22, 2015 from 4:30pm to </a:t>
            </a:r>
            <a:r>
              <a:rPr lang="en-US" sz="1400" dirty="0" smtClean="0">
                <a:solidFill>
                  <a:srgbClr val="002060"/>
                </a:solidFill>
                <a:latin typeface="Arial" panose="020B0604020202020204" pitchFamily="34" charset="0"/>
                <a:cs typeface="Arial" panose="020B0604020202020204" pitchFamily="34" charset="0"/>
              </a:rPr>
              <a:t>5:30pm PACIFIC TIME</a:t>
            </a:r>
            <a:r>
              <a:rPr lang="en-US" sz="1400" dirty="0">
                <a:solidFill>
                  <a:srgbClr val="002060"/>
                </a:solidFill>
                <a:latin typeface="Arial" panose="020B0604020202020204" pitchFamily="34" charset="0"/>
                <a:cs typeface="Arial" panose="020B0604020202020204" pitchFamily="34" charset="0"/>
              </a:rPr>
              <a:t/>
            </a:r>
            <a:br>
              <a:rPr lang="en-US" sz="1400" dirty="0">
                <a:solidFill>
                  <a:srgbClr val="002060"/>
                </a:solidFill>
                <a:latin typeface="Arial" panose="020B0604020202020204" pitchFamily="34" charset="0"/>
                <a:cs typeface="Arial" panose="020B0604020202020204" pitchFamily="34" charset="0"/>
              </a:rPr>
            </a:br>
            <a:r>
              <a:rPr lang="en-US" sz="1400" b="1" dirty="0">
                <a:solidFill>
                  <a:srgbClr val="002060"/>
                </a:solidFill>
                <a:latin typeface="Arial" panose="020B0604020202020204" pitchFamily="34" charset="0"/>
                <a:cs typeface="Arial" panose="020B0604020202020204" pitchFamily="34" charset="0"/>
              </a:rPr>
              <a:t>Where:</a:t>
            </a:r>
            <a:r>
              <a:rPr lang="en-US" sz="1400" dirty="0">
                <a:solidFill>
                  <a:srgbClr val="002060"/>
                </a:solidFill>
                <a:latin typeface="Arial" panose="020B0604020202020204" pitchFamily="34" charset="0"/>
                <a:cs typeface="Arial" panose="020B0604020202020204" pitchFamily="34" charset="0"/>
              </a:rPr>
              <a:t> Online</a:t>
            </a:r>
            <a:r>
              <a:rPr lang="en-US" sz="1400" b="1" dirty="0">
                <a:solidFill>
                  <a:srgbClr val="002060"/>
                </a:solidFill>
                <a:latin typeface="Arial" panose="020B0604020202020204" pitchFamily="34" charset="0"/>
                <a:cs typeface="Arial" panose="020B0604020202020204" pitchFamily="34" charset="0"/>
              </a:rPr>
              <a:t/>
            </a:r>
            <a:br>
              <a:rPr lang="en-US" sz="1400" b="1" dirty="0">
                <a:solidFill>
                  <a:srgbClr val="002060"/>
                </a:solidFill>
                <a:latin typeface="Arial" panose="020B0604020202020204" pitchFamily="34" charset="0"/>
                <a:cs typeface="Arial" panose="020B0604020202020204" pitchFamily="34" charset="0"/>
              </a:rPr>
            </a:br>
            <a:endParaRPr lang="en-US" sz="1400" dirty="0">
              <a:solidFill>
                <a:srgbClr val="002060"/>
              </a:solidFill>
              <a:latin typeface="Arial" panose="020B0604020202020204" pitchFamily="34" charset="0"/>
              <a:cs typeface="Arial" panose="020B0604020202020204" pitchFamily="34" charset="0"/>
            </a:endParaRPr>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760343" y="4240143"/>
            <a:ext cx="7696200" cy="707886"/>
          </a:xfrm>
          <a:prstGeom prst="rect">
            <a:avLst/>
          </a:prstGeom>
          <a:noFill/>
        </p:spPr>
        <p:txBody>
          <a:bodyPr wrap="square" rtlCol="0">
            <a:spAutoFit/>
          </a:bodyPr>
          <a:lstStyle/>
          <a:p>
            <a:pPr algn="ctr"/>
            <a:r>
              <a:rPr lang="en-US" sz="2000" dirty="0" smtClean="0">
                <a:solidFill>
                  <a:srgbClr val="0070C0"/>
                </a:solidFill>
                <a:latin typeface="Arial" panose="020B0604020202020204" pitchFamily="34" charset="0"/>
                <a:cs typeface="Arial" panose="020B0604020202020204" pitchFamily="34" charset="0"/>
              </a:rPr>
              <a:t>20 of you will receive </a:t>
            </a:r>
            <a:r>
              <a:rPr lang="en-US" sz="2000" i="1" dirty="0" smtClean="0">
                <a:solidFill>
                  <a:srgbClr val="0070C0"/>
                </a:solidFill>
                <a:latin typeface="Arial" panose="020B0604020202020204" pitchFamily="34" charset="0"/>
                <a:cs typeface="Arial" panose="020B0604020202020204" pitchFamily="34" charset="0"/>
              </a:rPr>
              <a:t>Uncommonly Good Ideas</a:t>
            </a:r>
            <a:r>
              <a:rPr lang="en-US" sz="2000" dirty="0" smtClean="0">
                <a:solidFill>
                  <a:srgbClr val="0070C0"/>
                </a:solidFill>
                <a:latin typeface="Arial" panose="020B0604020202020204" pitchFamily="34" charset="0"/>
                <a:cs typeface="Arial" panose="020B0604020202020204" pitchFamily="34" charset="0"/>
              </a:rPr>
              <a:t>!</a:t>
            </a:r>
          </a:p>
          <a:p>
            <a:pPr algn="ctr"/>
            <a:r>
              <a:rPr lang="en-US" sz="2000" dirty="0" smtClean="0">
                <a:solidFill>
                  <a:srgbClr val="0070C0"/>
                </a:solidFill>
                <a:latin typeface="Arial" panose="020B0604020202020204" pitchFamily="34" charset="0"/>
                <a:cs typeface="Arial" panose="020B0604020202020204" pitchFamily="34" charset="0"/>
              </a:rPr>
              <a:t> We’ll send a link to the survey.</a:t>
            </a:r>
            <a:endParaRPr lang="en-US" sz="2000" dirty="0">
              <a:solidFill>
                <a:srgbClr val="0070C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6612"/>
            <a:ext cx="2107678" cy="13049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95377"/>
            <a:ext cx="2091732" cy="1144030"/>
          </a:xfrm>
          <a:prstGeom prst="rect">
            <a:avLst/>
          </a:prstGeom>
        </p:spPr>
      </p:pic>
    </p:spTree>
    <p:extLst>
      <p:ext uri="{BB962C8B-B14F-4D97-AF65-F5344CB8AC3E}">
        <p14:creationId xmlns:p14="http://schemas.microsoft.com/office/powerpoint/2010/main" val="174898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90800" y="167640"/>
            <a:ext cx="4495800" cy="608076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1" y="381000"/>
            <a:ext cx="6158032" cy="5699760"/>
          </a:xfrm>
          <a:prstGeom prst="rect">
            <a:avLst/>
          </a:prstGeom>
        </p:spPr>
      </p:pic>
      <p:sp>
        <p:nvSpPr>
          <p:cNvPr id="4" name="TextBox 3"/>
          <p:cNvSpPr txBox="1"/>
          <p:nvPr/>
        </p:nvSpPr>
        <p:spPr>
          <a:xfrm>
            <a:off x="6380006" y="6243935"/>
            <a:ext cx="2438400" cy="461665"/>
          </a:xfrm>
          <a:prstGeom prst="rect">
            <a:avLst/>
          </a:prstGeom>
          <a:noFill/>
        </p:spPr>
        <p:txBody>
          <a:bodyPr wrap="square" rtlCol="0">
            <a:spAutoFit/>
          </a:bodyPr>
          <a:lstStyle/>
          <a:p>
            <a:r>
              <a:rPr lang="en-US" sz="2400" dirty="0" smtClean="0">
                <a:solidFill>
                  <a:srgbClr val="7030A0"/>
                </a:solidFill>
                <a:latin typeface="Arial Black" panose="020B0A04020102020204" pitchFamily="34" charset="0"/>
              </a:rPr>
              <a:t>Here we go!</a:t>
            </a:r>
            <a:endParaRPr lang="en-US" sz="24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342131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086601" y="76200"/>
            <a:ext cx="1447799" cy="6781800"/>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400" y="1066800"/>
            <a:ext cx="6019800" cy="5078313"/>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Judy Kennedy is in her 14th year of teaching history, economics and government and is embarking on her third CAP project with her students. In addition to working with the Constitutional Rights Foundation, she is a Bay Area Writing Project teacher consultant. </a:t>
            </a:r>
          </a:p>
          <a:p>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Sandra Murphy, former secondary teacher, is professor emerita at the University of California, Davis. She served as a work group member to develop the Common Core State Standards.</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Mary Ann Smith, former secondary teacher, directed the Bay Area and California Writing Projects and served as Director of Government Relations and Public Affairs for the National Writing Project. </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533400" y="243513"/>
            <a:ext cx="3276600" cy="510778"/>
          </a:xfrm>
          <a:prstGeom prst="round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en-US" sz="2400" dirty="0">
                <a:solidFill>
                  <a:schemeClr val="bg1"/>
                </a:solidFill>
                <a:latin typeface="Arial Black" panose="020B0A04020102020204" pitchFamily="34" charset="0"/>
                <a:cs typeface="Arial" panose="020B0604020202020204" pitchFamily="34" charset="0"/>
              </a:rPr>
              <a:t>Presenters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72048"/>
            <a:ext cx="1539502" cy="1924378"/>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932" t="5240" r="13906"/>
          <a:stretch/>
        </p:blipFill>
        <p:spPr>
          <a:xfrm>
            <a:off x="6701743" y="2743200"/>
            <a:ext cx="1484849" cy="1910626"/>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29209" r="22724"/>
          <a:stretch/>
        </p:blipFill>
        <p:spPr>
          <a:xfrm>
            <a:off x="6714476" y="4800600"/>
            <a:ext cx="1493820" cy="1864683"/>
          </a:xfrm>
          <a:prstGeom prst="rect">
            <a:avLst/>
          </a:prstGeom>
        </p:spPr>
      </p:pic>
    </p:spTree>
    <p:extLst>
      <p:ext uri="{BB962C8B-B14F-4D97-AF65-F5344CB8AC3E}">
        <p14:creationId xmlns:p14="http://schemas.microsoft.com/office/powerpoint/2010/main" val="2332369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000"/>
          <a:stretch/>
        </p:blipFill>
        <p:spPr bwMode="auto">
          <a:xfrm>
            <a:off x="429567" y="1219200"/>
            <a:ext cx="7850275"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39523"/>
            <a:ext cx="3505200" cy="510778"/>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a:latin typeface="Arial Black" panose="020B0A04020102020204" pitchFamily="34" charset="0"/>
                <a:cs typeface="Arial" panose="020B0604020202020204" pitchFamily="34" charset="0"/>
              </a:rPr>
              <a:t>CAP Topics</a:t>
            </a:r>
          </a:p>
        </p:txBody>
      </p:sp>
    </p:spTree>
    <p:extLst>
      <p:ext uri="{BB962C8B-B14F-4D97-AF65-F5344CB8AC3E}">
        <p14:creationId xmlns:p14="http://schemas.microsoft.com/office/powerpoint/2010/main" val="35741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40386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600" dirty="0" smtClean="0">
                <a:latin typeface="Arial Black" panose="020B0A04020102020204" pitchFamily="34" charset="0"/>
              </a:rPr>
              <a:t>Poll Question!</a:t>
            </a:r>
            <a:endParaRPr lang="en-US" sz="3600" dirty="0">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2935969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 y="0"/>
            <a:ext cx="9144000" cy="6705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8000" contrast="2000"/>
                    </a14:imgEffect>
                  </a14:imgLayer>
                </a14:imgProps>
              </a:ext>
              <a:ext uri="{28A0092B-C50C-407E-A947-70E740481C1C}">
                <a14:useLocalDpi xmlns:a14="http://schemas.microsoft.com/office/drawing/2010/main" val="0"/>
              </a:ext>
            </a:extLst>
          </a:blip>
          <a:stretch>
            <a:fillRect/>
          </a:stretch>
        </p:blipFill>
        <p:spPr>
          <a:xfrm>
            <a:off x="381000" y="221086"/>
            <a:ext cx="3669084" cy="233720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989" t="23187" r="21649"/>
          <a:stretch/>
        </p:blipFill>
        <p:spPr>
          <a:xfrm>
            <a:off x="6096000" y="221086"/>
            <a:ext cx="2512955" cy="2243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033" t="13627" r="24506" b="26154"/>
          <a:stretch/>
        </p:blipFill>
        <p:spPr>
          <a:xfrm>
            <a:off x="2730109" y="4258202"/>
            <a:ext cx="3365891" cy="222051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3072" y="1542925"/>
            <a:ext cx="3124201" cy="232959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t="15995"/>
          <a:stretch/>
        </p:blipFill>
        <p:spPr>
          <a:xfrm>
            <a:off x="6248400" y="3276600"/>
            <a:ext cx="2561167" cy="288052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2791235"/>
            <a:ext cx="3041955" cy="2281466"/>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21"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232531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600200"/>
            <a:ext cx="6400800" cy="3416320"/>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To look at all the writing opportunities in the CAP project.</a:t>
            </a:r>
          </a:p>
          <a:p>
            <a:pPr lvl="0"/>
            <a:endParaRPr lang="en-US" sz="2400" dirty="0" smtClean="0">
              <a:latin typeface="Arial" panose="020B0604020202020204" pitchFamily="34" charset="0"/>
              <a:cs typeface="Arial" panose="020B0604020202020204" pitchFamily="34" charset="0"/>
            </a:endParaRPr>
          </a:p>
          <a:p>
            <a:pPr lvl="0"/>
            <a:r>
              <a:rPr lang="en-US" sz="2400" b="1" dirty="0" smtClean="0">
                <a:latin typeface="Arial" panose="020B0604020202020204" pitchFamily="34" charset="0"/>
                <a:cs typeface="Arial" panose="020B0604020202020204" pitchFamily="34" charset="0"/>
              </a:rPr>
              <a:t>To discuss how CAP fits with the Common Core State Standards.</a:t>
            </a:r>
          </a:p>
          <a:p>
            <a:pPr lvl="0"/>
            <a:endParaRPr lang="en-US" sz="2400" dirty="0" smtClean="0">
              <a:latin typeface="Arial" panose="020B0604020202020204" pitchFamily="34" charset="0"/>
              <a:cs typeface="Arial" panose="020B0604020202020204" pitchFamily="34" charset="0"/>
            </a:endParaRPr>
          </a:p>
          <a:p>
            <a:pPr lvl="0"/>
            <a:r>
              <a:rPr lang="en-US" sz="2400" b="1" dirty="0" smtClean="0">
                <a:latin typeface="Arial" panose="020B0604020202020204" pitchFamily="34" charset="0"/>
                <a:cs typeface="Arial" panose="020B0604020202020204" pitchFamily="34" charset="0"/>
              </a:rPr>
              <a:t>To talk together about some student writing samples &amp; videos.</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 name="Rounded Rectangle 2"/>
          <p:cNvSpPr/>
          <p:nvPr/>
        </p:nvSpPr>
        <p:spPr>
          <a:xfrm>
            <a:off x="381000" y="467380"/>
            <a:ext cx="3581400" cy="578882"/>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dirty="0" smtClean="0">
                <a:latin typeface="Arial Black" panose="020B0A04020102020204" pitchFamily="34" charset="0"/>
                <a:cs typeface="Arial" panose="020B0604020202020204" pitchFamily="34" charset="0"/>
              </a:rPr>
              <a:t>Our Purposes</a:t>
            </a:r>
          </a:p>
        </p:txBody>
      </p:sp>
      <p:sp>
        <p:nvSpPr>
          <p:cNvPr id="4" name="Rounded Rectangle 3"/>
          <p:cNvSpPr/>
          <p:nvPr/>
        </p:nvSpPr>
        <p:spPr>
          <a:xfrm>
            <a:off x="1295400" y="1752600"/>
            <a:ext cx="228600" cy="15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295400" y="2895600"/>
            <a:ext cx="228600" cy="15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95400" y="3962400"/>
            <a:ext cx="228600" cy="152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141741"/>
            <a:ext cx="1066800" cy="692852"/>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152400" y="5961760"/>
            <a:ext cx="1224662" cy="758260"/>
          </a:xfrm>
          <a:prstGeom prst="rect">
            <a:avLst/>
          </a:prstGeom>
        </p:spPr>
      </p:pic>
    </p:spTree>
    <p:extLst>
      <p:ext uri="{BB962C8B-B14F-4D97-AF65-F5344CB8AC3E}">
        <p14:creationId xmlns:p14="http://schemas.microsoft.com/office/powerpoint/2010/main" val="54795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89679"/>
            <a:ext cx="6433684" cy="523220"/>
          </a:xfrm>
          <a:prstGeom prst="rect">
            <a:avLst/>
          </a:prstGeom>
          <a:solidFill>
            <a:srgbClr val="0070C0"/>
          </a:solidFill>
        </p:spPr>
        <p:style>
          <a:lnRef idx="0">
            <a:schemeClr val="accent4"/>
          </a:lnRef>
          <a:fillRef idx="3">
            <a:schemeClr val="accent4"/>
          </a:fillRef>
          <a:effectRef idx="3">
            <a:schemeClr val="accent4"/>
          </a:effectRef>
          <a:fontRef idx="minor">
            <a:schemeClr val="lt1"/>
          </a:fontRef>
        </p:style>
        <p:txBody>
          <a:bodyPr wrap="none">
            <a:spAutoFit/>
          </a:bodyPr>
          <a:lstStyle/>
          <a:p>
            <a:pPr lvl="0"/>
            <a:r>
              <a:rPr lang="en-US" sz="2800" dirty="0" smtClean="0">
                <a:solidFill>
                  <a:schemeClr val="bg1"/>
                </a:solidFill>
                <a:latin typeface="Arial Black" panose="020B0A04020102020204" pitchFamily="34" charset="0"/>
                <a:cs typeface="Arial" panose="020B0604020202020204" pitchFamily="34" charset="0"/>
              </a:rPr>
              <a:t>Opportunities for writing in CAP</a:t>
            </a:r>
          </a:p>
        </p:txBody>
      </p:sp>
      <p:sp>
        <p:nvSpPr>
          <p:cNvPr id="4" name="Rectangle 3"/>
          <p:cNvSpPr/>
          <p:nvPr/>
        </p:nvSpPr>
        <p:spPr>
          <a:xfrm>
            <a:off x="838200" y="935505"/>
            <a:ext cx="1417376" cy="461665"/>
          </a:xfrm>
          <a:prstGeom prst="rect">
            <a:avLst/>
          </a:prstGeom>
        </p:spPr>
        <p:txBody>
          <a:bodyPr wrap="none">
            <a:spAutoFit/>
          </a:bodyPr>
          <a:lstStyle/>
          <a:p>
            <a:pPr lvl="0"/>
            <a:r>
              <a:rPr lang="en-US" sz="2400" i="1" dirty="0">
                <a:solidFill>
                  <a:srgbClr val="7030A0"/>
                </a:solidFill>
                <a:latin typeface="Arial" panose="020B0604020202020204" pitchFamily="34" charset="0"/>
                <a:cs typeface="Arial" panose="020B0604020202020204" pitchFamily="34" charset="0"/>
              </a:rPr>
              <a:t>Analysis</a:t>
            </a:r>
            <a:r>
              <a:rPr lang="en-US" sz="2400" dirty="0">
                <a:solidFill>
                  <a:srgbClr val="7030A0"/>
                </a:solidFill>
                <a:latin typeface="Arial" panose="020B0604020202020204" pitchFamily="34" charset="0"/>
                <a:cs typeface="Arial" panose="020B0604020202020204" pitchFamily="34" charset="0"/>
              </a:rPr>
              <a:t> </a:t>
            </a:r>
          </a:p>
        </p:txBody>
      </p:sp>
      <p:sp>
        <p:nvSpPr>
          <p:cNvPr id="5" name="Rectangle 4"/>
          <p:cNvSpPr/>
          <p:nvPr/>
        </p:nvSpPr>
        <p:spPr>
          <a:xfrm>
            <a:off x="838200" y="1367135"/>
            <a:ext cx="4602542" cy="461665"/>
          </a:xfrm>
          <a:prstGeom prst="rect">
            <a:avLst/>
          </a:prstGeom>
        </p:spPr>
        <p:txBody>
          <a:bodyPr wrap="none">
            <a:spAutoFit/>
          </a:bodyPr>
          <a:lstStyle/>
          <a:p>
            <a:pPr lvl="0"/>
            <a:r>
              <a:rPr lang="en-US" sz="2400" i="1" dirty="0" smtClean="0">
                <a:solidFill>
                  <a:srgbClr val="0070C0"/>
                </a:solidFill>
                <a:latin typeface="Arial" panose="020B0604020202020204" pitchFamily="34" charset="0"/>
                <a:cs typeface="Arial" panose="020B0604020202020204" pitchFamily="34" charset="0"/>
              </a:rPr>
              <a:t>Goal setting/gathering evidence </a:t>
            </a:r>
            <a:endParaRPr lang="en-US" sz="2400" dirty="0" smtClean="0">
              <a:solidFill>
                <a:srgbClr val="0070C0"/>
              </a:solidFill>
              <a:latin typeface="Arial" panose="020B0604020202020204" pitchFamily="34" charset="0"/>
              <a:cs typeface="Arial" panose="020B0604020202020204" pitchFamily="34" charset="0"/>
            </a:endParaRPr>
          </a:p>
        </p:txBody>
      </p:sp>
      <p:sp>
        <p:nvSpPr>
          <p:cNvPr id="6" name="Rectangle 5"/>
          <p:cNvSpPr/>
          <p:nvPr/>
        </p:nvSpPr>
        <p:spPr>
          <a:xfrm>
            <a:off x="838200" y="1824335"/>
            <a:ext cx="4413388" cy="461665"/>
          </a:xfrm>
          <a:prstGeom prst="rect">
            <a:avLst/>
          </a:prstGeom>
        </p:spPr>
        <p:txBody>
          <a:bodyPr wrap="none">
            <a:spAutoFit/>
          </a:bodyPr>
          <a:lstStyle/>
          <a:p>
            <a:pPr lvl="0"/>
            <a:r>
              <a:rPr lang="en-US" sz="2400" i="1" dirty="0" smtClean="0">
                <a:solidFill>
                  <a:srgbClr val="7030A0"/>
                </a:solidFill>
                <a:latin typeface="Arial" panose="020B0604020202020204" pitchFamily="34" charset="0"/>
                <a:cs typeface="Arial" panose="020B0604020202020204" pitchFamily="34" charset="0"/>
              </a:rPr>
              <a:t>Interview and survey questions</a:t>
            </a:r>
            <a:endParaRPr lang="en-US" sz="2400" dirty="0" smtClean="0">
              <a:solidFill>
                <a:srgbClr val="7030A0"/>
              </a:solidFill>
              <a:latin typeface="Arial" panose="020B0604020202020204" pitchFamily="34" charset="0"/>
              <a:cs typeface="Arial" panose="020B0604020202020204" pitchFamily="34" charset="0"/>
            </a:endParaRPr>
          </a:p>
        </p:txBody>
      </p:sp>
      <p:sp>
        <p:nvSpPr>
          <p:cNvPr id="7" name="Rectangle 6"/>
          <p:cNvSpPr/>
          <p:nvPr/>
        </p:nvSpPr>
        <p:spPr>
          <a:xfrm>
            <a:off x="838200" y="2281535"/>
            <a:ext cx="7915708" cy="461665"/>
          </a:xfrm>
          <a:prstGeom prst="rect">
            <a:avLst/>
          </a:prstGeom>
        </p:spPr>
        <p:txBody>
          <a:bodyPr wrap="square">
            <a:spAutoFit/>
          </a:bodyPr>
          <a:lstStyle/>
          <a:p>
            <a:pPr lvl="0"/>
            <a:r>
              <a:rPr lang="en-US" sz="2400" i="1" dirty="0" smtClean="0">
                <a:solidFill>
                  <a:srgbClr val="0070C0"/>
                </a:solidFill>
                <a:latin typeface="Arial" panose="020B0604020202020204" pitchFamily="34" charset="0"/>
                <a:cs typeface="Arial" panose="020B0604020202020204" pitchFamily="34" charset="0"/>
              </a:rPr>
              <a:t>Email requests for interviews and/or information</a:t>
            </a:r>
            <a:endParaRPr lang="en-US" sz="2400" dirty="0" smtClean="0">
              <a:solidFill>
                <a:srgbClr val="0070C0"/>
              </a:solidFill>
              <a:latin typeface="Arial" panose="020B0604020202020204" pitchFamily="34" charset="0"/>
              <a:cs typeface="Arial" panose="020B0604020202020204" pitchFamily="34" charset="0"/>
            </a:endParaRPr>
          </a:p>
        </p:txBody>
      </p:sp>
      <p:sp>
        <p:nvSpPr>
          <p:cNvPr id="8" name="Rectangle 7"/>
          <p:cNvSpPr/>
          <p:nvPr/>
        </p:nvSpPr>
        <p:spPr>
          <a:xfrm>
            <a:off x="838200" y="2738735"/>
            <a:ext cx="1366080" cy="461665"/>
          </a:xfrm>
          <a:prstGeom prst="rect">
            <a:avLst/>
          </a:prstGeom>
        </p:spPr>
        <p:txBody>
          <a:bodyPr wrap="none">
            <a:spAutoFit/>
          </a:bodyPr>
          <a:lstStyle/>
          <a:p>
            <a:pPr lvl="0"/>
            <a:r>
              <a:rPr lang="en-US" sz="2400" i="1" dirty="0">
                <a:solidFill>
                  <a:srgbClr val="7030A0"/>
                </a:solidFill>
                <a:latin typeface="Arial" panose="020B0604020202020204" pitchFamily="34" charset="0"/>
                <a:cs typeface="Arial" panose="020B0604020202020204" pitchFamily="34" charset="0"/>
              </a:rPr>
              <a:t>Petitions</a:t>
            </a:r>
            <a:endParaRPr lang="en-US" sz="2400"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838200" y="3195935"/>
            <a:ext cx="5070453" cy="461665"/>
          </a:xfrm>
          <a:prstGeom prst="rect">
            <a:avLst/>
          </a:prstGeom>
        </p:spPr>
        <p:txBody>
          <a:bodyPr wrap="square">
            <a:spAutoFit/>
          </a:bodyPr>
          <a:lstStyle/>
          <a:p>
            <a:pPr lvl="0"/>
            <a:r>
              <a:rPr lang="en-US" sz="2400" i="1" dirty="0">
                <a:solidFill>
                  <a:srgbClr val="0070C0"/>
                </a:solidFill>
                <a:latin typeface="Arial" panose="020B0604020202020204" pitchFamily="34" charset="0"/>
                <a:cs typeface="Arial" panose="020B0604020202020204" pitchFamily="34" charset="0"/>
              </a:rPr>
              <a:t>Letters to elected officials </a:t>
            </a:r>
            <a:endParaRPr lang="en-US" sz="24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838200" y="3653135"/>
            <a:ext cx="1640193" cy="461665"/>
          </a:xfrm>
          <a:prstGeom prst="rect">
            <a:avLst/>
          </a:prstGeom>
        </p:spPr>
        <p:txBody>
          <a:bodyPr wrap="none">
            <a:spAutoFit/>
          </a:bodyPr>
          <a:lstStyle/>
          <a:p>
            <a:pPr lvl="0"/>
            <a:r>
              <a:rPr lang="en-US" sz="2400" i="1" dirty="0">
                <a:solidFill>
                  <a:srgbClr val="7030A0"/>
                </a:solidFill>
                <a:latin typeface="Arial" panose="020B0604020202020204" pitchFamily="34" charset="0"/>
                <a:cs typeface="Arial" panose="020B0604020202020204" pitchFamily="34" charset="0"/>
              </a:rPr>
              <a:t>Reflection </a:t>
            </a:r>
            <a:endParaRPr lang="en-US" sz="2400" dirty="0">
              <a:solidFill>
                <a:srgbClr val="7030A0"/>
              </a:solidFill>
              <a:latin typeface="Arial" panose="020B0604020202020204" pitchFamily="34" charset="0"/>
              <a:cs typeface="Arial" panose="020B0604020202020204" pitchFamily="34" charset="0"/>
            </a:endParaRPr>
          </a:p>
        </p:txBody>
      </p:sp>
      <p:sp>
        <p:nvSpPr>
          <p:cNvPr id="11" name="Rectangle 10"/>
          <p:cNvSpPr/>
          <p:nvPr/>
        </p:nvSpPr>
        <p:spPr>
          <a:xfrm>
            <a:off x="838200" y="4110335"/>
            <a:ext cx="1863011" cy="461665"/>
          </a:xfrm>
          <a:prstGeom prst="rect">
            <a:avLst/>
          </a:prstGeom>
        </p:spPr>
        <p:txBody>
          <a:bodyPr wrap="none">
            <a:spAutoFit/>
          </a:bodyPr>
          <a:lstStyle/>
          <a:p>
            <a:pPr lvl="0"/>
            <a:r>
              <a:rPr lang="en-US" sz="2400" i="1" dirty="0">
                <a:solidFill>
                  <a:srgbClr val="0070C0"/>
                </a:solidFill>
                <a:latin typeface="Arial" panose="020B0604020202020204" pitchFamily="34" charset="0"/>
                <a:cs typeface="Arial" panose="020B0604020202020204" pitchFamily="34" charset="0"/>
              </a:rPr>
              <a:t>Final Report</a:t>
            </a:r>
            <a:endParaRPr lang="en-US" sz="2400" dirty="0">
              <a:solidFill>
                <a:srgbClr val="0070C0"/>
              </a:solidFill>
              <a:latin typeface="Arial" panose="020B0604020202020204" pitchFamily="34" charset="0"/>
              <a:cs typeface="Arial" panose="020B0604020202020204" pitchFamily="34" charset="0"/>
            </a:endParaRPr>
          </a:p>
        </p:txBody>
      </p:sp>
      <p:sp>
        <p:nvSpPr>
          <p:cNvPr id="12" name="Rectangle 11"/>
          <p:cNvSpPr/>
          <p:nvPr/>
        </p:nvSpPr>
        <p:spPr>
          <a:xfrm>
            <a:off x="838200" y="4567535"/>
            <a:ext cx="5469574" cy="461665"/>
          </a:xfrm>
          <a:prstGeom prst="rect">
            <a:avLst/>
          </a:prstGeom>
        </p:spPr>
        <p:txBody>
          <a:bodyPr wrap="square">
            <a:spAutoFit/>
          </a:bodyPr>
          <a:lstStyle/>
          <a:p>
            <a:pPr lvl="0"/>
            <a:r>
              <a:rPr lang="en-US" sz="2400" i="1" dirty="0">
                <a:solidFill>
                  <a:srgbClr val="7030A0"/>
                </a:solidFill>
                <a:latin typeface="Arial" panose="020B0604020202020204" pitchFamily="34" charset="0"/>
                <a:cs typeface="Arial" panose="020B0604020202020204" pitchFamily="34" charset="0"/>
              </a:rPr>
              <a:t>Note taking/note making </a:t>
            </a:r>
            <a:endParaRPr lang="en-US" sz="2400" dirty="0">
              <a:solidFill>
                <a:srgbClr val="7030A0"/>
              </a:solidFill>
              <a:latin typeface="Arial" panose="020B0604020202020204" pitchFamily="34" charset="0"/>
              <a:cs typeface="Arial" panose="020B0604020202020204" pitchFamily="34" charset="0"/>
            </a:endParaRPr>
          </a:p>
        </p:txBody>
      </p:sp>
      <p:sp>
        <p:nvSpPr>
          <p:cNvPr id="13" name="Rectangle 12"/>
          <p:cNvSpPr/>
          <p:nvPr/>
        </p:nvSpPr>
        <p:spPr>
          <a:xfrm>
            <a:off x="838200" y="5036403"/>
            <a:ext cx="5705908" cy="830997"/>
          </a:xfrm>
          <a:prstGeom prst="rect">
            <a:avLst/>
          </a:prstGeom>
        </p:spPr>
        <p:txBody>
          <a:bodyPr wrap="square">
            <a:spAutoFit/>
          </a:bodyPr>
          <a:lstStyle/>
          <a:p>
            <a:pPr lvl="0"/>
            <a:r>
              <a:rPr lang="en-US" sz="2400" i="1" dirty="0">
                <a:solidFill>
                  <a:srgbClr val="0070C0"/>
                </a:solidFill>
                <a:latin typeface="Arial" panose="020B0604020202020204" pitchFamily="34" charset="0"/>
                <a:cs typeface="Arial" panose="020B0604020202020204" pitchFamily="34" charset="0"/>
              </a:rPr>
              <a:t>Scripts and storyboards for PSAs &amp; multimedia presentations</a:t>
            </a:r>
            <a:endParaRPr lang="en-US" sz="2400" dirty="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4677208" y="6025562"/>
            <a:ext cx="37338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dirty="0" smtClean="0">
                <a:latin typeface="Arial Black" panose="020B0A04020102020204" pitchFamily="34" charset="0"/>
                <a:cs typeface="Arial" panose="020B0604020202020204" pitchFamily="34" charset="0"/>
              </a:rPr>
              <a:t>Did we miss anything?</a:t>
            </a:r>
            <a:endParaRPr lang="en-US" sz="2000" dirty="0">
              <a:latin typeface="Arial Black" panose="020B0A04020102020204" pitchFamily="34" charset="0"/>
              <a:cs typeface="Arial" panose="020B0604020202020204" pitchFamily="34"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8891" t="19935" r="13266" b="21739"/>
          <a:stretch/>
        </p:blipFill>
        <p:spPr>
          <a:xfrm>
            <a:off x="4956152" y="2717240"/>
            <a:ext cx="3615624" cy="2331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87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3317</TotalTime>
  <Words>872</Words>
  <Application>Microsoft Office PowerPoint</Application>
  <PresentationFormat>On-screen Show (4:3)</PresentationFormat>
  <Paragraphs>94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c:creator>
  <cp:lastModifiedBy>Keri</cp:lastModifiedBy>
  <cp:revision>60</cp:revision>
  <cp:lastPrinted>2015-10-20T17:47:34Z</cp:lastPrinted>
  <dcterms:created xsi:type="dcterms:W3CDTF">2015-10-15T15:25:48Z</dcterms:created>
  <dcterms:modified xsi:type="dcterms:W3CDTF">2015-10-20T19:49:29Z</dcterms:modified>
</cp:coreProperties>
</file>