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263" r:id="rId4"/>
    <p:sldId id="264" r:id="rId5"/>
    <p:sldId id="257" r:id="rId6"/>
    <p:sldId id="274" r:id="rId7"/>
    <p:sldId id="258" r:id="rId8"/>
    <p:sldId id="266" r:id="rId9"/>
    <p:sldId id="275" r:id="rId10"/>
    <p:sldId id="276" r:id="rId11"/>
    <p:sldId id="259" r:id="rId12"/>
    <p:sldId id="267" r:id="rId13"/>
    <p:sldId id="282" r:id="rId14"/>
    <p:sldId id="261" r:id="rId15"/>
    <p:sldId id="262" r:id="rId16"/>
    <p:sldId id="268" r:id="rId17"/>
    <p:sldId id="269" r:id="rId18"/>
    <p:sldId id="270" r:id="rId19"/>
    <p:sldId id="279" r:id="rId20"/>
    <p:sldId id="271" r:id="rId21"/>
    <p:sldId id="273" r:id="rId22"/>
    <p:sldId id="281" r:id="rId23"/>
    <p:sldId id="272" r:id="rId24"/>
    <p:sldId id="277" r:id="rId25"/>
    <p:sldId id="278" r:id="rId26"/>
    <p:sldId id="28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22" autoAdjust="0"/>
  </p:normalViewPr>
  <p:slideViewPr>
    <p:cSldViewPr>
      <p:cViewPr varScale="1">
        <p:scale>
          <a:sx n="44" d="100"/>
          <a:sy n="44" d="100"/>
        </p:scale>
        <p:origin x="-7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669290-9F1C-4E9B-8A87-5AAC95B626E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F63EE6-3FE8-4403-83EF-F6B6F63AF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77AE5D-05D7-4AAD-A1BF-77E2DDA9FEE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B40F1A-63BB-41FB-AD79-BDD413BCD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1D839-7DD8-45D4-87D4-2DCBC7D184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once for Yea and Nay.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bring up question. Click again once to let arrows and circles appear and panel graphic.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 moderators.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bring up two role-play debriefing questions. Click again to bring up two content debriefing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7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4E40-80AC-4299-B743-CD5FDBE9F53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once for each line. </a:t>
            </a:r>
            <a:r>
              <a:rPr lang="en-US" dirty="0" smtClean="0"/>
              <a:t>Toggle to Lesson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for each</a:t>
            </a:r>
            <a:r>
              <a:rPr lang="en-US" baseline="0" dirty="0" smtClean="0"/>
              <a:t> response bubble.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for each</a:t>
            </a:r>
            <a:r>
              <a:rPr lang="en-US" baseline="0" dirty="0" smtClean="0"/>
              <a:t> response bubble.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for each</a:t>
            </a:r>
            <a:r>
              <a:rPr lang="en-US" baseline="0" dirty="0" smtClean="0"/>
              <a:t> response bubble.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for each</a:t>
            </a:r>
            <a:r>
              <a:rPr lang="en-US" baseline="0" dirty="0" smtClean="0"/>
              <a:t> response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the focus activity to the </a:t>
            </a:r>
            <a:r>
              <a:rPr lang="en-US" i="1" dirty="0"/>
              <a:t>Federalist Papers</a:t>
            </a:r>
            <a:r>
              <a:rPr lang="en-US" dirty="0"/>
              <a:t> by explaining that even our Constitution was once an object of intense political debate. Give students the background paragraph, or rephrase in your own voice.</a:t>
            </a:r>
          </a:p>
          <a:p>
            <a:endParaRPr lang="en-US" dirty="0"/>
          </a:p>
          <a:p>
            <a:r>
              <a:rPr lang="en-US" dirty="0"/>
              <a:t>Tell students to look for:</a:t>
            </a:r>
          </a:p>
          <a:p>
            <a:r>
              <a:rPr lang="en-US" dirty="0"/>
              <a:t>• Why historians and other people today think the </a:t>
            </a:r>
            <a:r>
              <a:rPr lang="en-US" i="1" dirty="0"/>
              <a:t>Federalist Papers </a:t>
            </a:r>
            <a:r>
              <a:rPr lang="en-US" dirty="0"/>
              <a:t>is so important.</a:t>
            </a:r>
          </a:p>
          <a:p>
            <a:r>
              <a:rPr lang="en-US" dirty="0"/>
              <a:t>• Two key ideas about our Constitution and government that the </a:t>
            </a:r>
            <a:r>
              <a:rPr lang="en-US" i="1" dirty="0"/>
              <a:t>Federalist Papers </a:t>
            </a:r>
            <a:r>
              <a:rPr lang="en-US" dirty="0"/>
              <a:t>explains. </a:t>
            </a:r>
          </a:p>
          <a:p>
            <a:endParaRPr lang="en-US" dirty="0" smtClean="0"/>
          </a:p>
          <a:p>
            <a:r>
              <a:rPr lang="en-US" dirty="0" smtClean="0"/>
              <a:t>Click</a:t>
            </a:r>
            <a:r>
              <a:rPr lang="en-US" baseline="0" dirty="0" smtClean="0"/>
              <a:t> once for word bubble.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activity is a significant preparatory step designed to fully engage students in the background reading on the </a:t>
            </a:r>
            <a:r>
              <a:rPr lang="en-US" i="1" dirty="0"/>
              <a:t>Federalist Papers. </a:t>
            </a:r>
            <a:r>
              <a:rPr lang="en-US" dirty="0"/>
              <a:t>Preparation for a more productive, dynamic large-group discussion.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OPTION A</a:t>
            </a:r>
            <a:endParaRPr lang="en-US" dirty="0"/>
          </a:p>
          <a:p>
            <a:r>
              <a:rPr lang="en-US" dirty="0"/>
              <a:t>1. Separate students into small groups and assign one question to each group from the questions listed and numbered under </a:t>
            </a:r>
            <a:r>
              <a:rPr lang="en-US" b="1" dirty="0"/>
              <a:t>For Discussion and Writing</a:t>
            </a:r>
            <a:r>
              <a:rPr lang="en-US" dirty="0"/>
              <a:t> on Handout A.</a:t>
            </a:r>
          </a:p>
          <a:p>
            <a:r>
              <a:rPr lang="en-US" dirty="0"/>
              <a:t>2. Ask students to write a detailed answer to the question by closely examining the text and using at least one direct quote to support.</a:t>
            </a:r>
          </a:p>
          <a:p>
            <a:r>
              <a:rPr lang="en-US" dirty="0"/>
              <a:t>3. Students should be prepared to present their ideas during the class discussion that follows this activity.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OPTION B</a:t>
            </a:r>
            <a:endParaRPr lang="en-US" dirty="0"/>
          </a:p>
          <a:p>
            <a:r>
              <a:rPr lang="en-US" dirty="0"/>
              <a:t>1. Separate students into small groups and assign one question to each group from the questions listed and numbered under </a:t>
            </a:r>
            <a:r>
              <a:rPr lang="en-US" b="1" dirty="0"/>
              <a:t>For Discussion and Writing</a:t>
            </a:r>
            <a:r>
              <a:rPr lang="en-US" dirty="0"/>
              <a:t> on Handout A.</a:t>
            </a:r>
          </a:p>
          <a:p>
            <a:r>
              <a:rPr lang="en-US" dirty="0"/>
              <a:t>2. Ask students to make a poster that incorporates key ideas from the text and uses one supporting quote. They should also create a visual symbol that illustrates the significance of their information.</a:t>
            </a:r>
          </a:p>
          <a:p>
            <a:r>
              <a:rPr lang="en-US" dirty="0"/>
              <a:t>3. Students should be prepared to present their poster to the class during the discussion that follows this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</a:t>
            </a:r>
            <a:r>
              <a:rPr lang="en-US" baseline="0" dirty="0" smtClean="0"/>
              <a:t> bring up Presentation and Discussion. Click one more time to bring up small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1A-63BB-41FB-AD79-BDD413BCD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0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5520-CA23-4FD4-840A-77CFEB78B6A7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9F78-CA34-4C28-B07E-4A29C647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7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6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jpg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3132" y="4038600"/>
            <a:ext cx="8980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2395"/>
                </a:solidFill>
                <a:latin typeface="Interstate-Bold" pitchFamily="2" charset="0"/>
              </a:rPr>
              <a:t>If Men Were Angels: Teaching the Constitution With the Federalist Papers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28600" y="5593316"/>
            <a:ext cx="7315200" cy="18249"/>
          </a:xfrm>
          <a:prstGeom prst="line">
            <a:avLst/>
          </a:prstGeom>
          <a:noFill/>
          <a:ln w="28575">
            <a:solidFill>
              <a:srgbClr val="9105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Interstate-Light" pitchFamily="2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28600" y="5485150"/>
            <a:ext cx="7315200" cy="0"/>
          </a:xfrm>
          <a:prstGeom prst="line">
            <a:avLst/>
          </a:prstGeom>
          <a:noFill/>
          <a:ln w="28575">
            <a:solidFill>
              <a:srgbClr val="0088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Interstate-Light" pitchFamily="2" charset="0"/>
            </a:endParaRPr>
          </a:p>
        </p:txBody>
      </p:sp>
      <p:pic>
        <p:nvPicPr>
          <p:cNvPr id="7" name="Picture 11" descr="CRF_pri_rgb_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" y="228600"/>
            <a:ext cx="3048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8601" y="5708447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5E6A71"/>
                </a:solidFill>
                <a:latin typeface="Interstate-Bold" panose="02000803030000020004" pitchFamily="2" charset="0"/>
              </a:rPr>
              <a:t>Presenters: Damon </a:t>
            </a:r>
            <a:r>
              <a:rPr lang="en-US" altLang="en-US" sz="2400" dirty="0">
                <a:solidFill>
                  <a:srgbClr val="5E6A71"/>
                </a:solidFill>
                <a:latin typeface="Interstate-Bold" panose="02000803030000020004" pitchFamily="2" charset="0"/>
              </a:rPr>
              <a:t>Huss and Pam </a:t>
            </a:r>
            <a:r>
              <a:rPr lang="en-US" altLang="en-US" sz="2400" dirty="0" err="1" smtClean="0">
                <a:solidFill>
                  <a:srgbClr val="5E6A71"/>
                </a:solidFill>
                <a:latin typeface="Interstate-Bold" panose="02000803030000020004" pitchFamily="2" charset="0"/>
              </a:rPr>
              <a:t>Jenning</a:t>
            </a:r>
            <a:r>
              <a:rPr lang="en-US" altLang="en-US" sz="2400" dirty="0" smtClean="0">
                <a:solidFill>
                  <a:srgbClr val="5E6A71"/>
                </a:solidFill>
                <a:latin typeface="Interstate-Bold" panose="02000803030000020004" pitchFamily="2" charset="0"/>
              </a:rPr>
              <a:t>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19" y="285929"/>
            <a:ext cx="2226708" cy="3605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20" y="228600"/>
            <a:ext cx="1888030" cy="2495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12496"/>
            <a:ext cx="1714500" cy="2047875"/>
          </a:xfrm>
          <a:prstGeom prst="rect">
            <a:avLst/>
          </a:prstGeom>
        </p:spPr>
      </p:pic>
      <p:pic>
        <p:nvPicPr>
          <p:cNvPr id="1026" name="Picture 2" descr="http://static.comicvine.com/uploads/scale_small/5/58127/1954655-alexander_hamil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23" y="1600199"/>
            <a:ext cx="1672241" cy="20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Focus Discussion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Damon\AppData\Local\Microsoft\Windows\Temporary Internet Files\Content.IE5\6P0LGI8C\bocadillo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749"/>
            <a:ext cx="4181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37" y="2926274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do you think is the best way to get </a:t>
            </a:r>
            <a:r>
              <a:rPr lang="en-US" sz="2800" i="1" dirty="0"/>
              <a:t>reliable</a:t>
            </a:r>
            <a:r>
              <a:rPr lang="en-US" sz="2800" dirty="0"/>
              <a:t> information on these issues? Why?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6050" y="2067843"/>
            <a:ext cx="201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for facts over opinions.</a:t>
            </a:r>
            <a:endParaRPr lang="en-US" sz="3200" dirty="0"/>
          </a:p>
        </p:txBody>
      </p:sp>
      <p:pic>
        <p:nvPicPr>
          <p:cNvPr id="20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44" y="2668008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28344" y="315013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Look for footnotes.</a:t>
            </a:r>
            <a:endParaRPr lang="en-US" sz="3600" dirty="0"/>
          </a:p>
        </p:txBody>
      </p:sp>
      <p:pic>
        <p:nvPicPr>
          <p:cNvPr id="23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77" y="402985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16677" y="4350467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Look for pros and cons.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79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Pre-Reading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eaterbostonteaparty.com/wp-content/uploads/2014/10/Constitutional-_Conven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8988"/>
            <a:ext cx="5756956" cy="39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693822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ITC Slimbach Std" pitchFamily="18" charset="0"/>
              </a:rPr>
              <a:t>What do hotly contested debates today have to do with the framing of the Constitution?</a:t>
            </a:r>
            <a:endParaRPr lang="en-US" sz="2800" dirty="0">
              <a:latin typeface="ITC Slimbach Std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953000" y="1447800"/>
            <a:ext cx="1905000" cy="1676400"/>
          </a:xfrm>
          <a:prstGeom prst="wedgeEllipseCallout">
            <a:avLst>
              <a:gd name="adj1" fmla="val 60081"/>
              <a:gd name="adj2" fmla="val 726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5900" y="162428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Elephant" panose="02020904090505020303" pitchFamily="18" charset="0"/>
              </a:rPr>
              <a:t>Let’s get this party started!</a:t>
            </a:r>
            <a:endParaRPr lang="en-US" sz="20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Small-Group Activity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71889"/>
              </p:ext>
            </p:extLst>
          </p:nvPr>
        </p:nvGraphicFramePr>
        <p:xfrm>
          <a:off x="2133600" y="1371600"/>
          <a:ext cx="61722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nterstate-Regular" panose="02000603020000020004" pitchFamily="2" charset="0"/>
                          <a:cs typeface="AngsanaUPC" panose="02020603050405020304" pitchFamily="18" charset="-34"/>
                        </a:rPr>
                        <a:t>Option</a:t>
                      </a:r>
                      <a:r>
                        <a:rPr lang="en-US" sz="2400" baseline="0" dirty="0" smtClean="0">
                          <a:latin typeface="Interstate-Regular" panose="02000603020000020004" pitchFamily="2" charset="0"/>
                          <a:cs typeface="AngsanaUPC" panose="02020603050405020304" pitchFamily="18" charset="-34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Interstate-Regular" panose="02000603020000020004" pitchFamily="2" charset="0"/>
                        </a:rPr>
                        <a:t>Option B</a:t>
                      </a:r>
                      <a:endParaRPr lang="en-US" sz="2400" dirty="0">
                        <a:latin typeface="Interstate-Regular" panose="02000603020000020004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write a detailed answer to one of the questions on Handout 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make a poster that incorporates key ideas to answer one of the questions on Handout 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supporting quote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supporting quote and visual symbol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should be prepared to present their ideas.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should be prepared to present their poster.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Damon\AppData\Local\Microsoft\Windows\Temporary Internet Files\Content.IE5\EVKTBKZJ\Writing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4495800"/>
            <a:ext cx="1897199" cy="18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mon\AppData\Local\Microsoft\Windows\Temporary Internet Files\Content.IE5\1U6XPZ6L\bic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76" y="4766610"/>
            <a:ext cx="1912802" cy="15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amon\AppData\Local\Microsoft\Windows\Temporary Internet Files\Content.IE5\6P0LGI8C\thumb-pencil-holder-66.6-16293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8" y="4376100"/>
            <a:ext cx="1108666" cy="19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altLang="en-US" sz="3200" smtClean="0"/>
              <a:t>“Law of the Land”</a:t>
            </a:r>
            <a:br>
              <a:rPr lang="en-US" altLang="en-US" sz="3200" smtClean="0"/>
            </a:br>
            <a:r>
              <a:rPr lang="en-US" altLang="en-US" sz="3200" smtClean="0"/>
              <a:t>A New Plan For Government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352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altLang="en-US" sz="2400" dirty="0" smtClean="0"/>
              <a:t>ARTICLES OF CONFEDERATION</a:t>
            </a:r>
            <a:endParaRPr lang="en-US" altLang="en-US" sz="2000" dirty="0" smtClean="0"/>
          </a:p>
          <a:p>
            <a:pPr>
              <a:defRPr/>
            </a:pPr>
            <a:r>
              <a:rPr lang="en-US" altLang="en-US" sz="2000" dirty="0" smtClean="0"/>
              <a:t>When: Revolutionary War</a:t>
            </a:r>
          </a:p>
          <a:p>
            <a:pPr>
              <a:defRPr/>
            </a:pPr>
            <a:r>
              <a:rPr lang="en-US" altLang="en-US" sz="2000" dirty="0" smtClean="0"/>
              <a:t>Why: Fear of strong government that would deny freedom</a:t>
            </a:r>
          </a:p>
          <a:p>
            <a:pPr>
              <a:defRPr/>
            </a:pPr>
            <a:r>
              <a:rPr lang="en-US" altLang="en-US" sz="2000" dirty="0" smtClean="0"/>
              <a:t>Result: (by 1783) Little power, trade difficulties, debt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/>
              <a:t>CONSTITUTION</a:t>
            </a:r>
          </a:p>
          <a:p>
            <a:pPr>
              <a:defRPr/>
            </a:pPr>
            <a:r>
              <a:rPr lang="en-US" altLang="en-US" sz="2000" dirty="0" smtClean="0"/>
              <a:t>When: 1787 Philadelphia Convention</a:t>
            </a:r>
          </a:p>
          <a:p>
            <a:pPr>
              <a:defRPr/>
            </a:pPr>
            <a:r>
              <a:rPr lang="en-US" altLang="en-US" sz="2000" dirty="0" smtClean="0"/>
              <a:t>Why: desire for strong new national government</a:t>
            </a:r>
          </a:p>
          <a:p>
            <a:pPr>
              <a:defRPr/>
            </a:pPr>
            <a:r>
              <a:rPr lang="en-US" altLang="en-US" sz="2000" dirty="0" smtClean="0"/>
              <a:t>Result: 13 delegates sign on September 17, 1787 for approval by 9 of 13 states</a:t>
            </a:r>
          </a:p>
        </p:txBody>
      </p:sp>
      <p:pic>
        <p:nvPicPr>
          <p:cNvPr id="2052" name="Picture 4" descr="C:\Users\Pamela Jenning\Dropbox\android-fragme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18000"/>
            <a:ext cx="304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Pamela Jenning\Dropbox\fragmen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42672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5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Whole-Class Discussion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152324"/>
            <a:ext cx="3733800" cy="1217612"/>
          </a:xfrm>
        </p:spPr>
        <p:txBody>
          <a:bodyPr/>
          <a:lstStyle/>
          <a:p>
            <a:r>
              <a:rPr lang="en-US" dirty="0" smtClean="0">
                <a:latin typeface="ITC Slimbach Std" pitchFamily="18" charset="0"/>
              </a:rPr>
              <a:t>Presentation</a:t>
            </a:r>
          </a:p>
          <a:p>
            <a:r>
              <a:rPr lang="en-US" dirty="0" smtClean="0">
                <a:latin typeface="ITC Slimbach Std" pitchFamily="18" charset="0"/>
              </a:rPr>
              <a:t>Discussion</a:t>
            </a:r>
          </a:p>
        </p:txBody>
      </p:sp>
      <p:sp>
        <p:nvSpPr>
          <p:cNvPr id="3" name="Oval 2"/>
          <p:cNvSpPr/>
          <p:nvPr/>
        </p:nvSpPr>
        <p:spPr>
          <a:xfrm>
            <a:off x="6099266" y="5639594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2166" y="5868988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089866" y="2021682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32766" y="2251076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280366" y="2936991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3266" y="3157267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262949" y="3849688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05849" y="4079876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935583" y="2020888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83233" y="225107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592683" y="2936991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35583" y="3166385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745083" y="385207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87983" y="4082258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40383" y="4801394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583283" y="5031582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920049" y="48006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262949" y="5030788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078583" y="1412876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421483" y="1643064"/>
            <a:ext cx="304800" cy="37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26183" y="3421248"/>
            <a:ext cx="1143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nterstate-Regular" panose="02000603020000020004" pitchFamily="2" charset="0"/>
              </a:rPr>
              <a:t>Small Groups</a:t>
            </a:r>
            <a:endParaRPr lang="en-US" sz="2000" dirty="0">
              <a:latin typeface="Interstate-Regular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Federalist vs. Anti-Federalist Debate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1981200" cy="2687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3120697"/>
            <a:ext cx="2105025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65" y="4067175"/>
            <a:ext cx="2094710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20437"/>
            <a:ext cx="1888030" cy="2495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1" y="4067175"/>
            <a:ext cx="1902920" cy="2272932"/>
          </a:xfrm>
          <a:prstGeom prst="rect">
            <a:avLst/>
          </a:prstGeom>
        </p:spPr>
      </p:pic>
      <p:pic>
        <p:nvPicPr>
          <p:cNvPr id="11" name="Picture 2" descr="http://static.comicvine.com/uploads/scale_small/5/58127/1954655-alexander_hamilt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5" y="3556353"/>
            <a:ext cx="1880360" cy="23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895600" y="1600200"/>
            <a:ext cx="2362200" cy="1828800"/>
          </a:xfrm>
          <a:prstGeom prst="wedgeEllipseCallout">
            <a:avLst>
              <a:gd name="adj1" fmla="val -57331"/>
              <a:gd name="adj2" fmla="val 33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099101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ook Antiqua" panose="02040602050305030304" pitchFamily="18" charset="0"/>
              </a:rPr>
              <a:t>Yea!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619500" y="3058549"/>
            <a:ext cx="2362200" cy="1828800"/>
          </a:xfrm>
          <a:prstGeom prst="wedgeEllipseCallout">
            <a:avLst>
              <a:gd name="adj1" fmla="val 47185"/>
              <a:gd name="adj2" fmla="val -49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19550" y="3557450"/>
            <a:ext cx="1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ook Antiqua" panose="02040602050305030304" pitchFamily="18" charset="0"/>
              </a:rPr>
              <a:t>Nay!</a:t>
            </a:r>
            <a:endParaRPr lang="en-US" sz="4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19400" y="1460075"/>
            <a:ext cx="20574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19400" y="2893224"/>
            <a:ext cx="2057400" cy="1219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4354087"/>
            <a:ext cx="205740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1468194"/>
            <a:ext cx="20574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901343"/>
            <a:ext cx="20574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00800" y="4362206"/>
            <a:ext cx="2057400" cy="1219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8931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Madison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331815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0" y="188500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76600" y="47790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Hamilton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0" y="332627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0" y="47790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3025770"/>
            <a:ext cx="1905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 One:</a:t>
            </a:r>
          </a:p>
          <a:p>
            <a:pPr algn="ctr"/>
            <a:r>
              <a:rPr lang="en-US" sz="2800" dirty="0" smtClean="0"/>
              <a:t>Preparation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9400" y="89282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Federalist Groups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89282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Anti-Federalist Groups</a:t>
            </a:r>
            <a:endParaRPr lang="en-US" dirty="0">
              <a:latin typeface="Interstate-Regular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Federalist vs. Anti-Federalist Debate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99657" y="5570719"/>
            <a:ext cx="1377043" cy="7861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2846" y="5570719"/>
            <a:ext cx="1414054" cy="794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86000" y="4719456"/>
            <a:ext cx="1464674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5603863"/>
            <a:ext cx="1371600" cy="8023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3320" y="4492613"/>
            <a:ext cx="1371600" cy="7942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199" y="5350133"/>
            <a:ext cx="1371600" cy="8023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6678" y="582039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Madison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98373" y="57831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57900" y="58203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73990" y="4831000"/>
            <a:ext cx="10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Hamilton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7620" y="47050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29499" y="55460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0813" y="3483917"/>
            <a:ext cx="19050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 Two:</a:t>
            </a:r>
          </a:p>
          <a:p>
            <a:pPr algn="ctr"/>
            <a:r>
              <a:rPr lang="en-US" sz="2800" dirty="0" smtClean="0"/>
              <a:t>Organize Debate Around 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29300" y="4383888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657" y="1828800"/>
            <a:ext cx="575854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Question: Do you think the United States should have a strong central government? Why or why not?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59554">
            <a:off x="2979448" y="3398277"/>
            <a:ext cx="353084" cy="1344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789544">
            <a:off x="3780351" y="3387104"/>
            <a:ext cx="353084" cy="2234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471085">
            <a:off x="4785489" y="3408743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22009" y="2743200"/>
            <a:ext cx="732337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06746" y="2743200"/>
            <a:ext cx="732337" cy="665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64541" y="2743201"/>
            <a:ext cx="732337" cy="6655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6276316" y="3455777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7900" y="2770580"/>
            <a:ext cx="732337" cy="6655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49031" y="2779290"/>
            <a:ext cx="732337" cy="66554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32951" y="2779290"/>
            <a:ext cx="732337" cy="665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022578" y="3455777"/>
            <a:ext cx="353084" cy="10368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 rot="20929278">
            <a:off x="7451077" y="3440776"/>
            <a:ext cx="353084" cy="1971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13" y="2927395"/>
            <a:ext cx="2135187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Panel #1</a:t>
            </a:r>
            <a:endParaRPr lang="en-US" dirty="0">
              <a:latin typeface="Interstate-Regular" panose="02000603020000020004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29300" y="2803815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/>
      <p:bldP spid="26" grpId="0"/>
      <p:bldP spid="27" grpId="0"/>
      <p:bldP spid="28" grpId="0"/>
      <p:bldP spid="29" grpId="0"/>
      <p:bldP spid="30" grpId="0"/>
      <p:bldP spid="9" grpId="0" animBg="1"/>
      <p:bldP spid="1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Federalist vs. Anti-Federalist Debate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99657" y="5570719"/>
            <a:ext cx="1377043" cy="7861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2846" y="5570719"/>
            <a:ext cx="1414054" cy="794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86000" y="4719456"/>
            <a:ext cx="1464674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5603863"/>
            <a:ext cx="1371600" cy="8023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3320" y="4492613"/>
            <a:ext cx="1371600" cy="7942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199" y="5350133"/>
            <a:ext cx="1371600" cy="8023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6678" y="582039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Madison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98373" y="57831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57900" y="58203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73990" y="4831000"/>
            <a:ext cx="10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Hamilton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7620" y="47050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29499" y="55460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0813" y="3483917"/>
            <a:ext cx="19050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 Two:</a:t>
            </a:r>
          </a:p>
          <a:p>
            <a:pPr algn="ctr"/>
            <a:r>
              <a:rPr lang="en-US" sz="2800" dirty="0" smtClean="0"/>
              <a:t>Organize Debate Around 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29300" y="4383888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657" y="1828800"/>
            <a:ext cx="575854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Question: Do you think the Constitution should have a bill of rights? Why or why not?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59554">
            <a:off x="2979448" y="3398277"/>
            <a:ext cx="353084" cy="1344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789544">
            <a:off x="3780351" y="3387104"/>
            <a:ext cx="353084" cy="2234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471085">
            <a:off x="4785489" y="3408743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22009" y="2743200"/>
            <a:ext cx="732337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06746" y="2743200"/>
            <a:ext cx="732337" cy="665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64541" y="2743201"/>
            <a:ext cx="732337" cy="6655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6276316" y="3455777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7900" y="2770580"/>
            <a:ext cx="732337" cy="6655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49031" y="2779290"/>
            <a:ext cx="732337" cy="66554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32951" y="2779290"/>
            <a:ext cx="732337" cy="665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022578" y="3455777"/>
            <a:ext cx="353084" cy="10368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 rot="20929278">
            <a:off x="7451077" y="3440776"/>
            <a:ext cx="353084" cy="1971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13" y="2927395"/>
            <a:ext cx="2135187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Panel #2</a:t>
            </a:r>
            <a:endParaRPr lang="en-US" dirty="0">
              <a:latin typeface="Interstate-Regular" panose="02000603020000020004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29300" y="2803815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Federalist vs. Anti-Federalist Debate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99657" y="5570719"/>
            <a:ext cx="1377043" cy="7861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2846" y="5570719"/>
            <a:ext cx="1414054" cy="794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86000" y="4719456"/>
            <a:ext cx="1464674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5603863"/>
            <a:ext cx="1371600" cy="8023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3320" y="4492613"/>
            <a:ext cx="1371600" cy="7942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199" y="5350133"/>
            <a:ext cx="1371600" cy="8023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6678" y="582039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Madison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98373" y="57831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57900" y="58203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73990" y="4831000"/>
            <a:ext cx="10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Hamilton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7620" y="47050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29499" y="55460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0813" y="3483917"/>
            <a:ext cx="19050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 Two:</a:t>
            </a:r>
          </a:p>
          <a:p>
            <a:pPr algn="ctr"/>
            <a:r>
              <a:rPr lang="en-US" sz="2800" dirty="0" smtClean="0"/>
              <a:t>Organize Debate Around 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29300" y="4383888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657" y="1828800"/>
            <a:ext cx="575854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Question: Do you favor or oppose the Constitution? Why?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59554">
            <a:off x="2979448" y="3398277"/>
            <a:ext cx="353084" cy="1344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789544">
            <a:off x="3780351" y="3387104"/>
            <a:ext cx="353084" cy="2234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471085">
            <a:off x="4785489" y="3408743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22009" y="2743200"/>
            <a:ext cx="732337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06746" y="2743200"/>
            <a:ext cx="732337" cy="665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64541" y="2743201"/>
            <a:ext cx="732337" cy="6655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6276316" y="3455777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7900" y="2770580"/>
            <a:ext cx="732337" cy="6655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49031" y="2779290"/>
            <a:ext cx="732337" cy="66554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32951" y="2779290"/>
            <a:ext cx="732337" cy="665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022578" y="3455777"/>
            <a:ext cx="353084" cy="10368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 rot="20929278">
            <a:off x="7451077" y="3440776"/>
            <a:ext cx="353084" cy="1971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13" y="2927395"/>
            <a:ext cx="2135187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Panel #3</a:t>
            </a:r>
            <a:endParaRPr lang="en-US" dirty="0">
              <a:latin typeface="Interstate-Regular" panose="02000603020000020004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29300" y="2803815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003" y="228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1F497D"/>
                </a:solidFill>
              </a:rPr>
              <a:t>Poll Question #1</a:t>
            </a:r>
            <a:endParaRPr lang="en-US" sz="60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09" y="1371600"/>
            <a:ext cx="823118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ITC Slimbach Std" pitchFamily="18" charset="0"/>
              </a:rPr>
              <a:t>What is the main method you use to teach about the </a:t>
            </a:r>
            <a:r>
              <a:rPr lang="en-US" sz="2400" b="1" i="1" dirty="0" smtClean="0">
                <a:latin typeface="ITC Slimbach Std" pitchFamily="18" charset="0"/>
              </a:rPr>
              <a:t>framing</a:t>
            </a:r>
            <a:r>
              <a:rPr lang="en-US" sz="2400" b="1" dirty="0" smtClean="0">
                <a:latin typeface="ITC Slimbach Std" pitchFamily="18" charset="0"/>
              </a:rPr>
              <a:t> of the U.S. Constitution?</a:t>
            </a:r>
          </a:p>
          <a:p>
            <a:endParaRPr lang="en-US" sz="24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a.	I have students research a project about the Constitutional 	Convention of 1787 and the history of ratification.</a:t>
            </a:r>
          </a:p>
          <a:p>
            <a:endParaRPr lang="en-US" sz="20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b.	I have students do a simulation of the Constitutional 	Convention.</a:t>
            </a:r>
          </a:p>
          <a:p>
            <a:endParaRPr lang="en-US" sz="20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c.	I use lecture, discussion, and primary source readings.</a:t>
            </a:r>
          </a:p>
          <a:p>
            <a:endParaRPr lang="en-US" sz="20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d.	None of the above. (Use the chat area to note what you do in 	your classroom.)</a:t>
            </a:r>
          </a:p>
        </p:txBody>
      </p:sp>
    </p:spTree>
    <p:extLst>
      <p:ext uri="{BB962C8B-B14F-4D97-AF65-F5344CB8AC3E}">
        <p14:creationId xmlns:p14="http://schemas.microsoft.com/office/powerpoint/2010/main" val="9475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99657" y="5570719"/>
            <a:ext cx="1377043" cy="7861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2846" y="5570719"/>
            <a:ext cx="1414054" cy="7942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86000" y="4719456"/>
            <a:ext cx="1464674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5603863"/>
            <a:ext cx="1371600" cy="8023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3320" y="4492613"/>
            <a:ext cx="1371600" cy="7942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199" y="5350133"/>
            <a:ext cx="1371600" cy="8023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3990" y="4898338"/>
            <a:ext cx="108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Questioners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0813" y="3483917"/>
            <a:ext cx="19050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 Two:</a:t>
            </a:r>
          </a:p>
          <a:p>
            <a:pPr algn="ctr"/>
            <a:r>
              <a:rPr lang="en-US" sz="2800" dirty="0" smtClean="0"/>
              <a:t>Organize Debate Around 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29300" y="4383888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657" y="1828800"/>
            <a:ext cx="575854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Question: Do you favor or oppose the Constitution? Why?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59554">
            <a:off x="2979448" y="3398277"/>
            <a:ext cx="353084" cy="1344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789544">
            <a:off x="3780351" y="3387104"/>
            <a:ext cx="353084" cy="2234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280296">
            <a:off x="4785489" y="3408743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22009" y="2743200"/>
            <a:ext cx="732337" cy="6655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06746" y="2743200"/>
            <a:ext cx="732337" cy="665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64541" y="2743201"/>
            <a:ext cx="732337" cy="6655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6276316" y="3455777"/>
            <a:ext cx="353084" cy="216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7900" y="2770580"/>
            <a:ext cx="732337" cy="6655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49031" y="2779290"/>
            <a:ext cx="732337" cy="66554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32951" y="2779290"/>
            <a:ext cx="732337" cy="6655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022578" y="3455777"/>
            <a:ext cx="353084" cy="10368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13" y="2927395"/>
            <a:ext cx="2135187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Panel</a:t>
            </a:r>
            <a:endParaRPr lang="en-US" dirty="0">
              <a:latin typeface="Interstate-Regular" panose="02000603020000020004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29300" y="2803815"/>
            <a:ext cx="0" cy="18058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Another Option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43831" y="5813963"/>
            <a:ext cx="108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Questioners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773" y="4726799"/>
            <a:ext cx="108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Questioners</a:t>
            </a:r>
            <a:endParaRPr lang="en-US" sz="1400" b="1" dirty="0"/>
          </a:p>
        </p:txBody>
      </p:sp>
      <p:sp>
        <p:nvSpPr>
          <p:cNvPr id="42" name="Up Arrow 41"/>
          <p:cNvSpPr/>
          <p:nvPr/>
        </p:nvSpPr>
        <p:spPr>
          <a:xfrm rot="20929278">
            <a:off x="7448836" y="3440995"/>
            <a:ext cx="353084" cy="1948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457197" y="5597436"/>
            <a:ext cx="108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Questioners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092381" y="5813963"/>
            <a:ext cx="108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Questioners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425526" y="5813963"/>
            <a:ext cx="108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Questioners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939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17223" y="2077794"/>
            <a:ext cx="20574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17223" y="3510943"/>
            <a:ext cx="2057400" cy="1219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7223" y="4971806"/>
            <a:ext cx="205740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98623" y="2085913"/>
            <a:ext cx="20574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98623" y="3519062"/>
            <a:ext cx="20574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98623" y="4979925"/>
            <a:ext cx="2057400" cy="1219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4423" y="236422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Madison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74423" y="380549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Jay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5823" y="236422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74423" y="526635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Hamilton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5823" y="380549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Lee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5823" y="526635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Mason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3025770"/>
            <a:ext cx="1905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Step One:</a:t>
            </a:r>
          </a:p>
          <a:p>
            <a:pPr algn="ctr"/>
            <a:r>
              <a:rPr lang="en-US" sz="2800" dirty="0" smtClean="0"/>
              <a:t>Preparation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7223" y="15105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Federalist Groups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3823" y="151054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Interstate-Regular" panose="02000603020000020004" pitchFamily="2" charset="0"/>
              </a:rPr>
              <a:t>Anti-Federalist Groups</a:t>
            </a:r>
            <a:endParaRPr lang="en-US" dirty="0">
              <a:latin typeface="Interstate-Regular" panose="02000603020000020004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Alternate Set-Up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118737"/>
            <a:ext cx="19050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Two Simultaneous Debates:</a:t>
            </a:r>
          </a:p>
          <a:p>
            <a:pPr algn="ctr"/>
            <a:r>
              <a:rPr lang="en-US" sz="2400" dirty="0" smtClean="0"/>
              <a:t>A,B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364228"/>
            <a:ext cx="861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was the best argument you heard someone make?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Debriefing the Debate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3048000"/>
            <a:ext cx="8610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Based on the arguments you heard today, would you have favored or opposed the Constitution? Why?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4267200"/>
            <a:ext cx="86106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were the arguments over putting a bill of rights in the Constitution?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5520845"/>
            <a:ext cx="8610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did a bill of rights get added to the Constitution?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01723"/>
            <a:ext cx="86106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nterstate-Regular" panose="02000603020000020004" pitchFamily="2" charset="0"/>
              </a:rPr>
              <a:t>Two Components</a:t>
            </a:r>
          </a:p>
          <a:p>
            <a:endParaRPr lang="en-US" sz="2800" dirty="0" smtClean="0">
              <a:latin typeface="ITC Slimbach Std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ITC Slimbach Std" pitchFamily="18" charset="0"/>
              </a:rPr>
              <a:t>Debriefing the role play itself, and</a:t>
            </a:r>
          </a:p>
          <a:p>
            <a:endParaRPr lang="en-US" sz="2800" dirty="0" smtClean="0">
              <a:latin typeface="ITC Slimbach Std" pitchFamily="18" charset="0"/>
            </a:endParaRPr>
          </a:p>
          <a:p>
            <a:r>
              <a:rPr lang="en-US" sz="2800" dirty="0" smtClean="0">
                <a:latin typeface="ITC Slimbach Std" pitchFamily="18" charset="0"/>
              </a:rPr>
              <a:t>2) Debriefing the content, which would include material from their prior reading and discussion.</a:t>
            </a:r>
            <a:endParaRPr lang="en-US" sz="2800" dirty="0">
              <a:latin typeface="ITC Slimbach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Optional Writing Activities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3151708"/>
            <a:ext cx="5334000" cy="1903412"/>
          </a:xfrm>
        </p:spPr>
        <p:txBody>
          <a:bodyPr/>
          <a:lstStyle/>
          <a:p>
            <a:r>
              <a:rPr lang="en-US" dirty="0" smtClean="0">
                <a:latin typeface="ITC Slimbach Std" pitchFamily="18" charset="0"/>
              </a:rPr>
              <a:t>Quick-Write</a:t>
            </a:r>
          </a:p>
          <a:p>
            <a:r>
              <a:rPr lang="en-US" dirty="0" smtClean="0">
                <a:latin typeface="ITC Slimbach Std" pitchFamily="18" charset="0"/>
              </a:rPr>
              <a:t>Expository Essay</a:t>
            </a:r>
          </a:p>
          <a:p>
            <a:r>
              <a:rPr lang="en-US" dirty="0">
                <a:latin typeface="ITC Slimbach Std" pitchFamily="18" charset="0"/>
              </a:rPr>
              <a:t>Extended Writing </a:t>
            </a:r>
            <a:r>
              <a:rPr lang="en-US" dirty="0" smtClean="0">
                <a:latin typeface="ITC Slimbach Std" pitchFamily="18" charset="0"/>
              </a:rPr>
              <a:t>Activity</a:t>
            </a:r>
          </a:p>
        </p:txBody>
      </p:sp>
      <p:pic>
        <p:nvPicPr>
          <p:cNvPr id="4098" name="Picture 2" descr="C:\Users\Damon\AppData\Local\Microsoft\Windows\Temporary Internet Files\Content.IE5\EVKTBKZJ\images-3[1]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01846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86626" y="255897"/>
            <a:ext cx="5105400" cy="1214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Interstate-Bold" pitchFamily="2" charset="0"/>
              </a:rPr>
              <a:t>UPCOMING FREE WEBINARS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Interstate-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226" y="1582715"/>
            <a:ext cx="464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Register: 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www.crf-usa.org/pd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048000" cy="1979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8194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The </a:t>
            </a:r>
            <a:r>
              <a:rPr lang="en-US" sz="3200" b="1" i="1" dirty="0"/>
              <a:t>Common Core Does Not Have to Be a Great Wall: Fun Ways to Teach About </a:t>
            </a:r>
            <a:r>
              <a:rPr lang="en-US" sz="3200" b="1" i="1" dirty="0" smtClean="0"/>
              <a:t>China. 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dirty="0" smtClean="0"/>
              <a:t>October </a:t>
            </a:r>
            <a:r>
              <a:rPr lang="en-US" sz="3200" dirty="0"/>
              <a:t>15, 2015 from 3:30 – 4:30 (PT)</a:t>
            </a:r>
            <a:endParaRPr lang="en-US" sz="3200" dirty="0" smtClean="0"/>
          </a:p>
          <a:p>
            <a:endParaRPr lang="en-US" sz="1400" b="1" i="1" dirty="0"/>
          </a:p>
          <a:p>
            <a:r>
              <a:rPr lang="en-US" sz="3200" b="1" i="1" dirty="0" smtClean="0"/>
              <a:t>Civic </a:t>
            </a:r>
            <a:r>
              <a:rPr lang="en-US" sz="3200" b="1" i="1" dirty="0"/>
              <a:t>Engagement + Writing = Uncommonly Good Idea</a:t>
            </a:r>
            <a:r>
              <a:rPr lang="en-US" sz="3200" b="1" i="1" dirty="0" smtClean="0"/>
              <a:t>! </a:t>
            </a:r>
          </a:p>
          <a:p>
            <a:r>
              <a:rPr lang="en-US" sz="3200" dirty="0" smtClean="0"/>
              <a:t>October </a:t>
            </a:r>
            <a:r>
              <a:rPr lang="en-US" sz="3200" dirty="0"/>
              <a:t>20, 2015 from 3:30 – 4:30 (PT</a:t>
            </a:r>
            <a:r>
              <a:rPr lang="en-US" sz="3200" dirty="0" smtClean="0"/>
              <a:t>)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10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895776" y="304800"/>
            <a:ext cx="5418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207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002395"/>
                </a:solidFill>
                <a:latin typeface="Interstate-Bold" pitchFamily="2" charset="0"/>
              </a:rPr>
              <a:t>Review Our Resources!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472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[Add URL for the Resources Page Here.]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4" y="1066800"/>
            <a:ext cx="7020905" cy="4315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4390" y="5722890"/>
            <a:ext cx="702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crf-usa.org/common-core/blog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25" y="3224514"/>
            <a:ext cx="3144688" cy="229562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13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76600" y="1577975"/>
            <a:ext cx="5715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Interstate-Bold" pitchFamily="2" charset="0"/>
              </a:rPr>
              <a:t>THANK YOU!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Interstate-Bold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47799" y="3200400"/>
            <a:ext cx="66294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600" dirty="0" smtClean="0">
                <a:solidFill>
                  <a:srgbClr val="A31A7E"/>
                </a:solidFill>
                <a:latin typeface="ITC Slimbach Std" pitchFamily="18" charset="0"/>
              </a:rPr>
              <a:t>Damon Huss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3600" dirty="0" smtClean="0">
                <a:solidFill>
                  <a:srgbClr val="2526A9"/>
                </a:solidFill>
                <a:latin typeface="ITC Slimbach Std" pitchFamily="18" charset="0"/>
              </a:rPr>
              <a:t>damon@crf-usa.org</a:t>
            </a:r>
          </a:p>
        </p:txBody>
      </p:sp>
      <p:pic>
        <p:nvPicPr>
          <p:cNvPr id="6" name="Picture 11" descr="CRF_pri_rgb_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48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799" y="5673298"/>
            <a:ext cx="6629400" cy="830997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Slimbach Std" pitchFamily="18" charset="0"/>
              </a:rPr>
              <a:t>Special thanks to Laura Wesley at CRF for being the tech-savvy party to this webinar!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 Slimbach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85802" y="457200"/>
            <a:ext cx="6937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207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1F497D"/>
                </a:solidFill>
                <a:latin typeface="Interstate-Regular" panose="02000603020000020004" pitchFamily="2" charset="0"/>
              </a:rPr>
              <a:t>Constitutional Rights Foundation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196673" y="1985581"/>
            <a:ext cx="3657600" cy="34964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kern="0" dirty="0" smtClean="0">
                <a:solidFill>
                  <a:srgbClr val="0026A9"/>
                </a:solidFill>
                <a:latin typeface="ITC Slimbach Std" pitchFamily="18" charset="0"/>
              </a:rPr>
              <a:t>CRF is a nonprofit, non-partisan, national educational organization. For over 50 years we’ve provided programs, training, and materials supporting teachers and students in the fields of civic and law-related education.</a:t>
            </a:r>
            <a:endParaRPr lang="en-US" altLang="en-US" sz="1600" kern="0" dirty="0" smtClean="0">
              <a:solidFill>
                <a:srgbClr val="A31A7E"/>
              </a:solidFill>
              <a:latin typeface="Interstate-Bold" panose="02000803030000020004" pitchFamily="2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5" y="178098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119" y="5482018"/>
            <a:ext cx="372666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kern="0" dirty="0">
              <a:solidFill>
                <a:srgbClr val="A31A7E"/>
              </a:solidFill>
              <a:latin typeface="Interstate-LightItalic" panose="02000606030000090004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kern="0" dirty="0">
                <a:solidFill>
                  <a:srgbClr val="A31A7E"/>
                </a:solidFill>
                <a:latin typeface="Interstate-LightItalic" panose="02000606030000090004" pitchFamily="2" charset="0"/>
              </a:rPr>
              <a:t>Check us out on the </a:t>
            </a:r>
            <a:r>
              <a:rPr lang="en-US" altLang="en-US" sz="2000" kern="0" dirty="0" smtClean="0">
                <a:solidFill>
                  <a:srgbClr val="A31A7E"/>
                </a:solidFill>
                <a:latin typeface="Interstate-LightItalic" panose="02000606030000090004" pitchFamily="2" charset="0"/>
              </a:rPr>
              <a:t>web! </a:t>
            </a:r>
            <a:r>
              <a:rPr lang="en-US" altLang="en-US" sz="2400" b="1" kern="0" dirty="0" smtClean="0">
                <a:solidFill>
                  <a:srgbClr val="A31A7E"/>
                </a:solidFill>
                <a:latin typeface="Interstate-LightItalic" panose="02000606030000090004" pitchFamily="2" charset="0"/>
              </a:rPr>
              <a:t>www.crf-usa.org</a:t>
            </a:r>
            <a:endParaRPr lang="en-US" sz="2000" dirty="0">
              <a:solidFill>
                <a:srgbClr val="000000"/>
              </a:solidFill>
              <a:latin typeface="Interstate-Light" pitchFamily="2" charset="0"/>
            </a:endParaRPr>
          </a:p>
        </p:txBody>
      </p:sp>
      <p:pic>
        <p:nvPicPr>
          <p:cNvPr id="4" name="Picture 2" descr="M:\EVERYONE\CRF 50th\images\history_cityh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1" y="1524000"/>
            <a:ext cx="301336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5" y="3401949"/>
            <a:ext cx="2609088" cy="323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552450" y="228600"/>
            <a:ext cx="4038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207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1F497D"/>
                </a:solidFill>
                <a:latin typeface="Interstate-Regular" panose="02000603020000020004" pitchFamily="2" charset="0"/>
              </a:rPr>
              <a:t>Objectives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914400" y="1447800"/>
            <a:ext cx="769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  <a:latin typeface="Interstate-Light" pitchFamily="2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00050" y="1447800"/>
            <a:ext cx="49911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6400" indent="-406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5207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A31A7E"/>
              </a:buClr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Gain background knowledge on the </a:t>
            </a:r>
            <a:r>
              <a:rPr lang="en-US" altLang="en-US" sz="2400" i="1" dirty="0" smtClean="0">
                <a:solidFill>
                  <a:srgbClr val="002395"/>
                </a:solidFill>
                <a:latin typeface="ITC Slimbach Std" pitchFamily="18" charset="0"/>
              </a:rPr>
              <a:t>Federalist Papers</a:t>
            </a: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, including its underlying philosophy and historical significance.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A31A7E"/>
              </a:buClr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Use </a:t>
            </a:r>
            <a:r>
              <a:rPr lang="en-US" altLang="en-US" sz="2400" dirty="0">
                <a:solidFill>
                  <a:srgbClr val="002395"/>
                </a:solidFill>
                <a:latin typeface="ITC Slimbach Std" pitchFamily="18" charset="0"/>
              </a:rPr>
              <a:t>Common Core-aligned </a:t>
            </a: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approaches </a:t>
            </a:r>
            <a:r>
              <a:rPr lang="en-US" altLang="en-US" sz="2400" dirty="0">
                <a:solidFill>
                  <a:srgbClr val="002395"/>
                </a:solidFill>
                <a:latin typeface="ITC Slimbach Std" pitchFamily="18" charset="0"/>
              </a:rPr>
              <a:t>to teaching </a:t>
            </a: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about the </a:t>
            </a:r>
            <a:r>
              <a:rPr lang="en-US" altLang="en-US" sz="2400" i="1" dirty="0" smtClean="0">
                <a:solidFill>
                  <a:srgbClr val="002395"/>
                </a:solidFill>
                <a:latin typeface="ITC Slimbach Std" pitchFamily="18" charset="0"/>
              </a:rPr>
              <a:t>Federalist Papers </a:t>
            </a: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and how it helps explain the Constitution.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A31A7E"/>
              </a:buClr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Implement reading, writing, and discussion activities to make the </a:t>
            </a:r>
            <a:r>
              <a:rPr lang="en-US" altLang="en-US" sz="2400" i="1" dirty="0" smtClean="0">
                <a:solidFill>
                  <a:srgbClr val="002395"/>
                </a:solidFill>
                <a:latin typeface="ITC Slimbach Std" pitchFamily="18" charset="0"/>
              </a:rPr>
              <a:t>Federalist Papers </a:t>
            </a:r>
            <a:r>
              <a:rPr lang="en-US" altLang="en-US" sz="2400" dirty="0" smtClean="0">
                <a:solidFill>
                  <a:srgbClr val="002395"/>
                </a:solidFill>
                <a:latin typeface="ITC Slimbach Std" pitchFamily="18" charset="0"/>
              </a:rPr>
              <a:t>relevant and engaging for students.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12824"/>
            <a:ext cx="3053579" cy="50069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50" y="1012824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Interstate-Regular" panose="02000603020000020004" pitchFamily="2" charset="0"/>
              </a:rPr>
              <a:t>Participants will be able to...</a:t>
            </a:r>
            <a:endParaRPr lang="en-US" sz="2400" dirty="0">
              <a:solidFill>
                <a:schemeClr val="accent2"/>
              </a:solidFill>
              <a:latin typeface="Interstate-Regular" panose="020006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Lesson Overview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988"/>
            <a:ext cx="8229600" cy="4067175"/>
          </a:xfrm>
        </p:spPr>
        <p:txBody>
          <a:bodyPr/>
          <a:lstStyle/>
          <a:p>
            <a:r>
              <a:rPr lang="en-US" dirty="0">
                <a:latin typeface="ITC Slimbach Std" pitchFamily="18" charset="0"/>
              </a:rPr>
              <a:t>Focus </a:t>
            </a:r>
            <a:r>
              <a:rPr lang="en-US" dirty="0" smtClean="0">
                <a:latin typeface="ITC Slimbach Std" pitchFamily="18" charset="0"/>
              </a:rPr>
              <a:t>Discussion</a:t>
            </a:r>
          </a:p>
          <a:p>
            <a:r>
              <a:rPr lang="en-US" dirty="0" smtClean="0">
                <a:latin typeface="ITC Slimbach Std" pitchFamily="18" charset="0"/>
              </a:rPr>
              <a:t>Pre-Reading</a:t>
            </a:r>
          </a:p>
          <a:p>
            <a:r>
              <a:rPr lang="en-US" dirty="0">
                <a:latin typeface="ITC Slimbach Std" pitchFamily="18" charset="0"/>
              </a:rPr>
              <a:t>Small-Group </a:t>
            </a:r>
            <a:r>
              <a:rPr lang="en-US" dirty="0" smtClean="0">
                <a:latin typeface="ITC Slimbach Std" pitchFamily="18" charset="0"/>
              </a:rPr>
              <a:t>Activity</a:t>
            </a:r>
          </a:p>
          <a:p>
            <a:r>
              <a:rPr lang="en-US" dirty="0">
                <a:latin typeface="ITC Slimbach Std" pitchFamily="18" charset="0"/>
              </a:rPr>
              <a:t>Whole-Class </a:t>
            </a:r>
            <a:r>
              <a:rPr lang="en-US" dirty="0" smtClean="0">
                <a:latin typeface="ITC Slimbach Std" pitchFamily="18" charset="0"/>
              </a:rPr>
              <a:t>Discussion</a:t>
            </a:r>
          </a:p>
          <a:p>
            <a:r>
              <a:rPr lang="en-US" dirty="0">
                <a:latin typeface="ITC Slimbach Std" pitchFamily="18" charset="0"/>
              </a:rPr>
              <a:t>Federalist vs. Anti-Federalist </a:t>
            </a:r>
            <a:r>
              <a:rPr lang="en-US" dirty="0" smtClean="0">
                <a:latin typeface="ITC Slimbach Std" pitchFamily="18" charset="0"/>
              </a:rPr>
              <a:t>Debate</a:t>
            </a:r>
          </a:p>
          <a:p>
            <a:r>
              <a:rPr lang="en-US" dirty="0">
                <a:latin typeface="ITC Slimbach Std" pitchFamily="18" charset="0"/>
              </a:rPr>
              <a:t>Optional Writing </a:t>
            </a:r>
            <a:r>
              <a:rPr lang="en-US" dirty="0" smtClean="0">
                <a:latin typeface="ITC Slimbach Std" pitchFamily="18" charset="0"/>
              </a:rPr>
              <a:t>Activities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003" y="228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1F497D"/>
                </a:solidFill>
              </a:rPr>
              <a:t>Poll Question #2</a:t>
            </a:r>
            <a:endParaRPr lang="en-US" sz="60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09" y="1371600"/>
            <a:ext cx="82311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ITC Slimbach Std" pitchFamily="18" charset="0"/>
              </a:rPr>
              <a:t>What is the main challenge you face in getting students to do close reading and use textual evidence?</a:t>
            </a:r>
          </a:p>
          <a:p>
            <a:endParaRPr lang="en-US" sz="24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a.	The grammar and vocabulary of many primary sources is often 	too complex.</a:t>
            </a:r>
          </a:p>
          <a:p>
            <a:endParaRPr lang="en-US" sz="20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b.	Students do not see the relevance of historical texts to their 	lives.</a:t>
            </a:r>
          </a:p>
          <a:p>
            <a:endParaRPr lang="en-US" sz="20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c.	It takes a lot of class time to examine documents. Students lose 	patience.</a:t>
            </a:r>
          </a:p>
          <a:p>
            <a:endParaRPr lang="en-US" sz="2000" dirty="0">
              <a:latin typeface="ITC Slimbach Std" pitchFamily="18" charset="0"/>
            </a:endParaRPr>
          </a:p>
          <a:p>
            <a:r>
              <a:rPr lang="en-US" sz="2000" dirty="0" smtClean="0">
                <a:latin typeface="ITC Slimbach Std" pitchFamily="18" charset="0"/>
              </a:rPr>
              <a:t>d.	None of the above. (Use the chat area to note what main 	challenge you do face.)</a:t>
            </a:r>
          </a:p>
        </p:txBody>
      </p:sp>
    </p:spTree>
    <p:extLst>
      <p:ext uri="{BB962C8B-B14F-4D97-AF65-F5344CB8AC3E}">
        <p14:creationId xmlns:p14="http://schemas.microsoft.com/office/powerpoint/2010/main" val="12639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Focus Discussion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Damon\AppData\Local\Microsoft\Windows\Temporary Internet Files\Content.IE5\6P0LGI8C\bocadillo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4181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37" y="26670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meant by the term “political” or “public” issue?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1300" y="197450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Something all over the news.</a:t>
            </a:r>
            <a:endParaRPr lang="en-US" sz="2800" dirty="0"/>
          </a:p>
        </p:txBody>
      </p:sp>
      <p:pic>
        <p:nvPicPr>
          <p:cNvPr id="20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34627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38700" y="298865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Something Congress debates about.</a:t>
            </a:r>
            <a:endParaRPr lang="en-US" sz="2400" dirty="0"/>
          </a:p>
        </p:txBody>
      </p:sp>
      <p:pic>
        <p:nvPicPr>
          <p:cNvPr id="23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77" y="402985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16677" y="433260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Something that affects a lot of people.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32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Focus Discussion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Damon\AppData\Local\Microsoft\Windows\Temporary Internet Files\Content.IE5\6P0LGI8C\bocadillo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4181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37" y="2667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</a:t>
            </a:r>
            <a:r>
              <a:rPr lang="en-US" sz="3600" dirty="0" smtClean="0"/>
              <a:t>are hotly debated issues today?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591300" y="2128391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Global warming.</a:t>
            </a:r>
            <a:endParaRPr lang="en-US" sz="3200" dirty="0"/>
          </a:p>
        </p:txBody>
      </p:sp>
      <p:pic>
        <p:nvPicPr>
          <p:cNvPr id="20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62" y="2651769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48562" y="310942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Gun control.</a:t>
            </a:r>
            <a:endParaRPr lang="en-US" sz="3600" dirty="0"/>
          </a:p>
        </p:txBody>
      </p:sp>
      <p:pic>
        <p:nvPicPr>
          <p:cNvPr id="23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77" y="402985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16677" y="4541088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Health care.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43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Interstate-Regular" panose="02000603020000020004" pitchFamily="2" charset="0"/>
              </a:rPr>
              <a:t>Focus Discussion</a:t>
            </a:r>
            <a:endParaRPr lang="en-US" dirty="0">
              <a:solidFill>
                <a:srgbClr val="1F497D"/>
              </a:solidFill>
              <a:latin typeface="Interstate-Regular" panose="02000603020000020004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48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Damon\AppData\Local\Microsoft\Windows\Temporary Internet Files\Content.IE5\6P0LGI8C\bocadillo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4181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37" y="2667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can you find out about these issues?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591300" y="229782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School.</a:t>
            </a:r>
            <a:endParaRPr lang="en-US" sz="4000" dirty="0"/>
          </a:p>
        </p:txBody>
      </p:sp>
      <p:pic>
        <p:nvPicPr>
          <p:cNvPr id="20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62" y="2651769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48562" y="310942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My parents.</a:t>
            </a:r>
            <a:endParaRPr lang="en-US" sz="3600" dirty="0"/>
          </a:p>
        </p:txBody>
      </p:sp>
      <p:pic>
        <p:nvPicPr>
          <p:cNvPr id="23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77" y="402985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35858" y="4780102"/>
            <a:ext cx="2190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Buzzfeed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2" name="Picture 8" descr="C:\Users\Damon\AppData\Local\Microsoft\Windows\Temporary Internet Files\Content.IE5\1U6XPZ6L\15676-illustration-of-a-cartoon-speech-bubbl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77" y="418225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2962" y="4648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What’s </a:t>
            </a:r>
            <a:r>
              <a:rPr lang="en-US" sz="2400" dirty="0" err="1" smtClean="0"/>
              <a:t>Buzzfeed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smtClean="0"/>
              <a:t>I go on Twitter!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9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1055</Words>
  <Application>Microsoft Office PowerPoint</Application>
  <PresentationFormat>On-screen Show (4:3)</PresentationFormat>
  <Paragraphs>250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Lesson Overview</vt:lpstr>
      <vt:lpstr>PowerPoint Presentation</vt:lpstr>
      <vt:lpstr>Focus Discussion</vt:lpstr>
      <vt:lpstr>Focus Discussion</vt:lpstr>
      <vt:lpstr>Focus Discussion</vt:lpstr>
      <vt:lpstr>Focus Discussion</vt:lpstr>
      <vt:lpstr>Pre-Reading</vt:lpstr>
      <vt:lpstr>Small-Group Activity</vt:lpstr>
      <vt:lpstr>“Law of the Land” A New Plan For Government</vt:lpstr>
      <vt:lpstr>Whole-Class Discussion</vt:lpstr>
      <vt:lpstr>Federalist vs. Anti-Federalist Debate</vt:lpstr>
      <vt:lpstr>PowerPoint Presentation</vt:lpstr>
      <vt:lpstr>Federalist vs. Anti-Federalist Debate</vt:lpstr>
      <vt:lpstr>Federalist vs. Anti-Federalist Debate</vt:lpstr>
      <vt:lpstr>Federalist vs. Anti-Federalist Debate</vt:lpstr>
      <vt:lpstr>Another Option</vt:lpstr>
      <vt:lpstr>Alternate Set-Up</vt:lpstr>
      <vt:lpstr>Debriefing the Debate</vt:lpstr>
      <vt:lpstr>Optional Writing Activities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</dc:creator>
  <cp:lastModifiedBy>Staff</cp:lastModifiedBy>
  <cp:revision>46</cp:revision>
  <cp:lastPrinted>2015-10-06T21:04:00Z</cp:lastPrinted>
  <dcterms:created xsi:type="dcterms:W3CDTF">2015-10-05T18:01:24Z</dcterms:created>
  <dcterms:modified xsi:type="dcterms:W3CDTF">2015-10-08T18:45:49Z</dcterms:modified>
</cp:coreProperties>
</file>