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Lst>
  <p:notesMasterIdLst>
    <p:notesMasterId r:id="rId33"/>
  </p:notesMasterIdLst>
  <p:sldIdLst>
    <p:sldId id="256" r:id="rId4"/>
    <p:sldId id="28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83" r:id="rId22"/>
    <p:sldId id="284" r:id="rId23"/>
    <p:sldId id="273" r:id="rId24"/>
    <p:sldId id="274" r:id="rId25"/>
    <p:sldId id="275" r:id="rId26"/>
    <p:sldId id="278" r:id="rId27"/>
    <p:sldId id="279" r:id="rId28"/>
    <p:sldId id="280" r:id="rId29"/>
    <p:sldId id="281" r:id="rId30"/>
    <p:sldId id="277" r:id="rId31"/>
    <p:sldId id="282" r:id="rId32"/>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90"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7106514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prstGeom prst="rect">
            <a:avLst/>
          </a:prstGeom>
        </p:spPr>
        <p:txBody>
          <a:bodyPr/>
          <a:lstStyle/>
          <a:p>
            <a:pPr lvl="0"/>
            <a:endParaRPr/>
          </a:p>
        </p:txBody>
      </p:sp>
      <p:sp>
        <p:nvSpPr>
          <p:cNvPr id="66" name="Shape 6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8676"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74E2C3-11C3-4E49-9077-D78CBFA91CC3}" type="slidenum">
              <a:rPr lang="en-US" altLang="en-US">
                <a:solidFill>
                  <a:prstClr val="black"/>
                </a:solidFill>
                <a:latin typeface="Interstate-Light" pitchFamily="2" charset="0"/>
              </a:rPr>
              <a:pPr eaLnBrk="1" hangingPunct="1">
                <a:spcBef>
                  <a:spcPct val="0"/>
                </a:spcBef>
              </a:pPr>
              <a:t>29</a:t>
            </a:fld>
            <a:endParaRPr lang="en-US" altLang="en-US">
              <a:solidFill>
                <a:prstClr val="black"/>
              </a:solidFill>
              <a:latin typeface="Interstate-Light"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pPr lvl="0"/>
            <a:endParaRPr/>
          </a:p>
        </p:txBody>
      </p:sp>
      <p:sp>
        <p:nvSpPr>
          <p:cNvPr id="103" name="Shape 10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F271E4-1801-4795-B0B2-C609D6881459}" type="slidenum">
              <a:rPr lang="en-US" altLang="en-US" smtClean="0">
                <a:solidFill>
                  <a:prstClr val="black"/>
                </a:solidFill>
                <a:latin typeface="Interstate-Light" pitchFamily="2" charset="0"/>
              </a:rPr>
              <a:pPr eaLnBrk="1" hangingPunct="1">
                <a:spcBef>
                  <a:spcPct val="0"/>
                </a:spcBef>
              </a:pPr>
              <a:t>28</a:t>
            </a:fld>
            <a:endParaRPr lang="en-US" altLang="en-US" smtClean="0">
              <a:solidFill>
                <a:prstClr val="black"/>
              </a:solidFill>
              <a:latin typeface="Interstate-Light"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None/>
            </a:lvl1pPr>
          </a:lstStyle>
          <a:p>
            <a:pPr lvl="0">
              <a:defRPr sz="1800"/>
            </a:pPr>
            <a:r>
              <a:rPr sz="3200"/>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CB898-A045-4B28-9DC5-3789EB2DE5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897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E796A3-2DC9-4D31-B938-F99625A4AF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1471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0D8B3E-B857-476B-BA8B-0D935F018D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917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FE248-95B6-425F-BA1C-53EACFA749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107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66470B-0B01-449B-BEDC-BEB93A60AF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7084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5C930E-2F23-4813-A733-FAD5E11B7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8616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260486-F2D1-4B38-A4B5-32FBFA917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903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E96E4-9E6C-42B4-846E-99645B9D7C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012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B14A61-4B17-488C-9886-10DA78F2D9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81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C0C7E3-64F8-431B-87D8-8128958B02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6516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51C22D-FEBB-4C67-A8F2-FBAA2E42DB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7300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447800"/>
            <a:ext cx="3657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34000" y="1447800"/>
            <a:ext cx="3657600" cy="4800600"/>
          </a:xfrm>
        </p:spPr>
        <p:txBody>
          <a:bodyPr/>
          <a:lstStyle/>
          <a:p>
            <a:pPr lvl="0"/>
            <a:endParaRPr lang="en-US" noProof="0" smtClean="0"/>
          </a:p>
        </p:txBody>
      </p:sp>
      <p:sp>
        <p:nvSpPr>
          <p:cNvPr id="5" name="Rectangle 7"/>
          <p:cNvSpPr>
            <a:spLocks noGrp="1" noChangeArrowheads="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3770950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524000" y="1447800"/>
            <a:ext cx="3657600" cy="4800600"/>
          </a:xfrm>
        </p:spPr>
        <p:txBody>
          <a:bodyPr/>
          <a:lstStyle/>
          <a:p>
            <a:pPr lvl="0"/>
            <a:endParaRPr lang="en-US" noProof="0" smtClean="0"/>
          </a:p>
        </p:txBody>
      </p:sp>
      <p:sp>
        <p:nvSpPr>
          <p:cNvPr id="4" name="Text Placeholder 3"/>
          <p:cNvSpPr>
            <a:spLocks noGrp="1"/>
          </p:cNvSpPr>
          <p:nvPr>
            <p:ph type="body" sz="half" idx="2"/>
          </p:nvPr>
        </p:nvSpPr>
        <p:spPr>
          <a:xfrm>
            <a:off x="5334000" y="1447800"/>
            <a:ext cx="3657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0849403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1BAC4A-F0E5-4907-8D16-8BBD2F07C4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484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E7DEDB-CA75-4030-9090-137B16406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2621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49099D-3572-4A20-895A-EB489AFFD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7915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FB40DA-9E51-467B-AE66-D6C020AD01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8774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188188-A51D-4F60-A7B4-850BE356DB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81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stStyle>
          <a:p>
            <a:pPr lvl="0">
              <a:defRPr sz="1800"/>
            </a:pPr>
            <a:r>
              <a:rPr sz="2000"/>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2C50B0-CA63-45D7-9E62-16709DA33C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732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80B893-5A38-4E7D-AC21-CC937A0486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3076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EF676F-A48D-48A7-B586-AB261BFBAE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9996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8C014A-DD32-43AA-A0CC-6BBE63EC243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0085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CAC46-CAC4-4121-AE9B-4C10E906C7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1409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546B8F-EB39-4D00-BCC2-2655FBA9B5F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1402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Click to edit Master title style</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Click to edit Master title style</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None/>
              <a:defRPr sz="1400"/>
            </a:lvl1pPr>
          </a:lstStyle>
          <a:p>
            <a:pPr lvl="0">
              <a:defRPr sz="1800"/>
            </a:pPr>
            <a:r>
              <a:rPr sz="14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194560" indent="-365760">
        <a:spcBef>
          <a:spcPts val="700"/>
        </a:spcBef>
        <a:buSzPct val="100000"/>
        <a:buChar char="»"/>
        <a:defRPr sz="3200">
          <a:latin typeface="Arial"/>
          <a:ea typeface="Arial"/>
          <a:cs typeface="Arial"/>
          <a:sym typeface="Arial"/>
        </a:defRPr>
      </a:lvl5pPr>
      <a:lvl6pPr marL="2651760" indent="-365760">
        <a:spcBef>
          <a:spcPts val="700"/>
        </a:spcBef>
        <a:buSzPct val="100000"/>
        <a:buChar char="»"/>
        <a:defRPr sz="3200">
          <a:latin typeface="Arial"/>
          <a:ea typeface="Arial"/>
          <a:cs typeface="Arial"/>
          <a:sym typeface="Arial"/>
        </a:defRPr>
      </a:lvl6pPr>
      <a:lvl7pPr marL="3108960" indent="-365760">
        <a:spcBef>
          <a:spcPts val="700"/>
        </a:spcBef>
        <a:buSzPct val="100000"/>
        <a:buChar char="»"/>
        <a:defRPr sz="3200">
          <a:latin typeface="Arial"/>
          <a:ea typeface="Arial"/>
          <a:cs typeface="Arial"/>
          <a:sym typeface="Arial"/>
        </a:defRPr>
      </a:lvl7pPr>
      <a:lvl8pPr marL="3566159" indent="-365759">
        <a:spcBef>
          <a:spcPts val="700"/>
        </a:spcBef>
        <a:buSzPct val="100000"/>
        <a:buChar char="»"/>
        <a:defRPr sz="3200">
          <a:latin typeface="Arial"/>
          <a:ea typeface="Arial"/>
          <a:cs typeface="Arial"/>
          <a:sym typeface="Arial"/>
        </a:defRPr>
      </a:lvl8pPr>
      <a:lvl9pPr marL="4023359" indent="-365759">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indent="2286000" algn="r">
        <a:defRPr sz="1400">
          <a:solidFill>
            <a:schemeClr val="tx1"/>
          </a:solidFill>
          <a:latin typeface="+mn-lt"/>
          <a:ea typeface="+mn-ea"/>
          <a:cs typeface="+mn-cs"/>
          <a:sym typeface="Arial"/>
        </a:defRPr>
      </a:lvl6pPr>
      <a:lvl7pPr indent="2743200" algn="r">
        <a:defRPr sz="1400">
          <a:solidFill>
            <a:schemeClr val="tx1"/>
          </a:solidFill>
          <a:latin typeface="+mn-lt"/>
          <a:ea typeface="+mn-ea"/>
          <a:cs typeface="+mn-cs"/>
          <a:sym typeface="Arial"/>
        </a:defRPr>
      </a:lvl7pPr>
      <a:lvl8pPr indent="3200400" algn="r">
        <a:defRPr sz="1400">
          <a:solidFill>
            <a:schemeClr val="tx1"/>
          </a:solidFill>
          <a:latin typeface="+mn-lt"/>
          <a:ea typeface="+mn-ea"/>
          <a:cs typeface="+mn-cs"/>
          <a:sym typeface="Arial"/>
        </a:defRPr>
      </a:lvl8pPr>
      <a:lvl9pPr indent="3657600" algn="r">
        <a:defRPr sz="14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mn-lt"/>
              </a:defRPr>
            </a:lvl1pPr>
          </a:lstStyle>
          <a:p>
            <a:pPr algn="l" rtl="0" fontAlgn="base">
              <a:spcBef>
                <a:spcPct val="0"/>
              </a:spcBef>
              <a:spcAft>
                <a:spcPct val="0"/>
              </a:spcAft>
              <a:defRPr/>
            </a:pPr>
            <a:endParaRPr lang="en-US" altLang="en-US" sz="1400" kern="120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mn-lt"/>
              </a:defRPr>
            </a:lvl1pPr>
          </a:lstStyle>
          <a:p>
            <a:pPr rtl="0" fontAlgn="base">
              <a:spcBef>
                <a:spcPct val="0"/>
              </a:spcBef>
              <a:spcAft>
                <a:spcPct val="0"/>
              </a:spcAft>
              <a:defRPr/>
            </a:pPr>
            <a:endParaRPr lang="en-US" altLang="en-US" sz="1400" kern="120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mn-lt"/>
              </a:defRPr>
            </a:lvl1pPr>
          </a:lstStyle>
          <a:p>
            <a:pPr rtl="0" fontAlgn="base">
              <a:spcBef>
                <a:spcPct val="0"/>
              </a:spcBef>
              <a:spcAft>
                <a:spcPct val="0"/>
              </a:spcAft>
              <a:defRPr/>
            </a:pPr>
            <a:fld id="{502379B0-FADD-418D-9879-D77D1EE13792}" type="slidenum">
              <a:rPr lang="en-US" altLang="en-US" sz="1400" kern="1200">
                <a:solidFill>
                  <a:srgbClr val="000000"/>
                </a:solidFill>
                <a:ea typeface="+mn-ea"/>
                <a:cs typeface="+mn-cs"/>
              </a:rPr>
              <a:pPr rtl="0" fontAlgn="base">
                <a:spcBef>
                  <a:spcPct val="0"/>
                </a:spcBef>
                <a:spcAft>
                  <a:spcPct val="0"/>
                </a:spcAft>
                <a:defRPr/>
              </a:pPr>
              <a:t>‹#›</a:t>
            </a:fld>
            <a:endParaRPr lang="en-US" altLang="en-US" sz="1400" kern="1200">
              <a:solidFill>
                <a:srgbClr val="000000"/>
              </a:solidFill>
              <a:ea typeface="+mn-ea"/>
              <a:cs typeface="+mn-cs"/>
            </a:endParaRPr>
          </a:p>
        </p:txBody>
      </p:sp>
    </p:spTree>
    <p:extLst>
      <p:ext uri="{BB962C8B-B14F-4D97-AF65-F5344CB8AC3E}">
        <p14:creationId xmlns:p14="http://schemas.microsoft.com/office/powerpoint/2010/main" val="3865683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mn-lt"/>
              </a:defRPr>
            </a:lvl1pPr>
          </a:lstStyle>
          <a:p>
            <a:pPr algn="l" rtl="0" fontAlgn="base">
              <a:spcBef>
                <a:spcPct val="0"/>
              </a:spcBef>
              <a:spcAft>
                <a:spcPct val="0"/>
              </a:spcAft>
              <a:defRPr/>
            </a:pPr>
            <a:endParaRPr lang="en-US" altLang="en-US" sz="1400" kern="120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mn-lt"/>
              </a:defRPr>
            </a:lvl1pPr>
          </a:lstStyle>
          <a:p>
            <a:pPr rtl="0" fontAlgn="base">
              <a:spcBef>
                <a:spcPct val="0"/>
              </a:spcBef>
              <a:spcAft>
                <a:spcPct val="0"/>
              </a:spcAft>
              <a:defRPr/>
            </a:pPr>
            <a:endParaRPr lang="en-US" altLang="en-US" sz="1400" kern="120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mn-lt"/>
              </a:defRPr>
            </a:lvl1pPr>
          </a:lstStyle>
          <a:p>
            <a:pPr rtl="0" fontAlgn="base">
              <a:spcBef>
                <a:spcPct val="0"/>
              </a:spcBef>
              <a:spcAft>
                <a:spcPct val="0"/>
              </a:spcAft>
              <a:defRPr/>
            </a:pPr>
            <a:fld id="{28F10124-0E38-4ED7-A2FA-4C147968E570}" type="slidenum">
              <a:rPr lang="en-US" altLang="en-US" sz="1400" kern="1200">
                <a:solidFill>
                  <a:srgbClr val="000000"/>
                </a:solidFill>
                <a:ea typeface="+mn-ea"/>
                <a:cs typeface="+mn-cs"/>
              </a:rPr>
              <a:pPr rtl="0" fontAlgn="base">
                <a:spcBef>
                  <a:spcPct val="0"/>
                </a:spcBef>
                <a:spcAft>
                  <a:spcPct val="0"/>
                </a:spcAft>
                <a:defRPr/>
              </a:pPr>
              <a:t>‹#›</a:t>
            </a:fld>
            <a:endParaRPr lang="en-US" altLang="en-US" sz="1400" kern="1200">
              <a:solidFill>
                <a:srgbClr val="000000"/>
              </a:solidFill>
              <a:ea typeface="+mn-ea"/>
              <a:cs typeface="+mn-cs"/>
            </a:endParaRPr>
          </a:p>
        </p:txBody>
      </p:sp>
    </p:spTree>
    <p:extLst>
      <p:ext uri="{BB962C8B-B14F-4D97-AF65-F5344CB8AC3E}">
        <p14:creationId xmlns:p14="http://schemas.microsoft.com/office/powerpoint/2010/main" val="33954927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hyperlink" Target="mailto:Keri@crf-usa.org" TargetMode="External"/><Relationship Id="rId4" Type="http://schemas.openxmlformats.org/officeDocument/2006/relationships/hyperlink" Target="mailto:Keith@crf-us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685800" y="381000"/>
            <a:ext cx="8044070" cy="9207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Bef>
                <a:spcPts val="700"/>
              </a:spcBef>
            </a:pPr>
            <a:r>
              <a:rPr sz="2400" dirty="0">
                <a:solidFill>
                  <a:srgbClr val="002395"/>
                </a:solidFill>
                <a:latin typeface="Interstate-Bold"/>
                <a:ea typeface="Interstate-Bold"/>
                <a:cs typeface="Interstate-Bold"/>
                <a:sym typeface="Interstate-Bold"/>
              </a:rPr>
              <a:t>The Common Core Does Not Have to Be a Great Wall</a:t>
            </a:r>
            <a:r>
              <a:rPr sz="2400" dirty="0" smtClean="0">
                <a:solidFill>
                  <a:srgbClr val="002395"/>
                </a:solidFill>
                <a:latin typeface="Interstate-Bold"/>
                <a:ea typeface="Interstate-Bold"/>
                <a:cs typeface="Interstate-Bold"/>
                <a:sym typeface="Interstate-Bold"/>
              </a:rPr>
              <a:t>:</a:t>
            </a:r>
            <a:endParaRPr lang="en-US" sz="2400" dirty="0" smtClean="0">
              <a:solidFill>
                <a:srgbClr val="002395"/>
              </a:solidFill>
              <a:latin typeface="Interstate-Bold"/>
              <a:ea typeface="Interstate-Bold"/>
              <a:cs typeface="Interstate-Bold"/>
              <a:sym typeface="Interstate-Bold"/>
            </a:endParaRPr>
          </a:p>
          <a:p>
            <a:pPr lvl="0">
              <a:spcBef>
                <a:spcPts val="700"/>
              </a:spcBef>
            </a:pPr>
            <a:endParaRPr sz="2400" dirty="0"/>
          </a:p>
        </p:txBody>
      </p:sp>
      <p:pic>
        <p:nvPicPr>
          <p:cNvPr id="52" name="image1.png" descr="CRF_pri_rgb_tag"/>
          <p:cNvPicPr/>
          <p:nvPr/>
        </p:nvPicPr>
        <p:blipFill>
          <a:blip r:embed="rId2">
            <a:extLst/>
          </a:blip>
          <a:stretch>
            <a:fillRect/>
          </a:stretch>
        </p:blipFill>
        <p:spPr>
          <a:xfrm>
            <a:off x="7063409" y="5463204"/>
            <a:ext cx="2045804" cy="1371600"/>
          </a:xfrm>
          <a:prstGeom prst="rect">
            <a:avLst/>
          </a:prstGeom>
          <a:ln w="12700">
            <a:miter lim="400000"/>
          </a:ln>
        </p:spPr>
      </p:pic>
      <p:sp>
        <p:nvSpPr>
          <p:cNvPr id="53" name="Shape 53"/>
          <p:cNvSpPr/>
          <p:nvPr/>
        </p:nvSpPr>
        <p:spPr>
          <a:xfrm>
            <a:off x="152400" y="6248400"/>
            <a:ext cx="2209800" cy="30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800"/>
              </a:spcBef>
              <a:defRPr sz="1400">
                <a:solidFill>
                  <a:srgbClr val="DDDDDD"/>
                </a:solidFill>
                <a:latin typeface="Interstate-Light"/>
                <a:ea typeface="Interstate-Light"/>
                <a:cs typeface="Interstate-Light"/>
                <a:sym typeface="Interstate-Light"/>
              </a:defRPr>
            </a:lvl1pPr>
          </a:lstStyle>
          <a:p>
            <a:pPr lvl="0">
              <a:defRPr sz="1800">
                <a:solidFill>
                  <a:srgbClr val="000000"/>
                </a:solidFill>
              </a:defRPr>
            </a:pPr>
            <a:r>
              <a:rPr sz="1400" dirty="0" smtClean="0">
                <a:solidFill>
                  <a:srgbClr val="DDDDDD"/>
                </a:solidFill>
              </a:rPr>
              <a:t>www.crf</a:t>
            </a:r>
            <a:r>
              <a:rPr lang="en-US" sz="1400" dirty="0" smtClean="0">
                <a:solidFill>
                  <a:srgbClr val="DDDDDD"/>
                </a:solidFill>
              </a:rPr>
              <a:t>-usa</a:t>
            </a:r>
            <a:r>
              <a:rPr sz="1400" dirty="0" smtClean="0">
                <a:solidFill>
                  <a:srgbClr val="DDDDDD"/>
                </a:solidFill>
              </a:rPr>
              <a:t>.org</a:t>
            </a:r>
            <a:endParaRPr sz="1400" dirty="0">
              <a:solidFill>
                <a:srgbClr val="DDDDDD"/>
              </a:solidFill>
            </a:endParaRPr>
          </a:p>
        </p:txBody>
      </p:sp>
      <p:pic>
        <p:nvPicPr>
          <p:cNvPr id="54" name="image2.jpg" descr="C:\Users\Keith\Desktop\Greatwall_large.jpg"/>
          <p:cNvPicPr/>
          <p:nvPr/>
        </p:nvPicPr>
        <p:blipFill>
          <a:blip r:embed="rId3">
            <a:extLst/>
          </a:blip>
          <a:stretch>
            <a:fillRect/>
          </a:stretch>
        </p:blipFill>
        <p:spPr>
          <a:xfrm>
            <a:off x="2438400" y="938093"/>
            <a:ext cx="4250427" cy="498181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514600" y="6149004"/>
            <a:ext cx="4031873" cy="400110"/>
          </a:xfrm>
          <a:prstGeom prst="rect">
            <a:avLst/>
          </a:prstGeom>
        </p:spPr>
        <p:txBody>
          <a:bodyPr wrap="none">
            <a:spAutoFit/>
          </a:bodyPr>
          <a:lstStyle/>
          <a:p>
            <a:pPr lvl="0">
              <a:spcBef>
                <a:spcPts val="500"/>
              </a:spcBef>
            </a:pPr>
            <a:r>
              <a:rPr lang="en-US" sz="2000" dirty="0">
                <a:solidFill>
                  <a:srgbClr val="002395"/>
                </a:solidFill>
                <a:latin typeface="Interstate-Bold"/>
                <a:ea typeface="Interstate-Bold"/>
                <a:cs typeface="Interstate-Bold"/>
                <a:sym typeface="Interstate-Bold"/>
              </a:rPr>
              <a:t>Fun Ways to Teach about China</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0" y="2277669"/>
            <a:ext cx="4327008"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342900" indent="-342900" algn="ctr">
              <a:defRPr sz="4000">
                <a:solidFill>
                  <a:srgbClr val="002395"/>
                </a:solidFill>
                <a:latin typeface="Interstate-Bold"/>
                <a:ea typeface="Interstate-Bold"/>
                <a:cs typeface="Interstate-Bold"/>
                <a:sym typeface="Interstate-Bold"/>
              </a:defRPr>
            </a:lvl1pPr>
          </a:lstStyle>
          <a:p>
            <a:pPr lvl="0">
              <a:defRPr sz="1800">
                <a:solidFill>
                  <a:srgbClr val="000000"/>
                </a:solidFill>
              </a:defRPr>
            </a:pPr>
            <a:r>
              <a:rPr sz="3200" dirty="0">
                <a:solidFill>
                  <a:srgbClr val="002395"/>
                </a:solidFill>
              </a:rPr>
              <a:t>Confucianism and Daoism</a:t>
            </a:r>
          </a:p>
        </p:txBody>
      </p:sp>
      <p:sp>
        <p:nvSpPr>
          <p:cNvPr id="78" name="Shape 78"/>
          <p:cNvSpPr/>
          <p:nvPr/>
        </p:nvSpPr>
        <p:spPr>
          <a:xfrm>
            <a:off x="3886200" y="6248400"/>
            <a:ext cx="5334000"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342900" indent="-342900" algn="ctr">
              <a:defRPr sz="3200">
                <a:solidFill>
                  <a:srgbClr val="002395"/>
                </a:solidFill>
                <a:latin typeface="Interstate-Bold"/>
                <a:ea typeface="Interstate-Bold"/>
                <a:cs typeface="Interstate-Bold"/>
                <a:sym typeface="Interstate-Bold"/>
              </a:defRPr>
            </a:lvl1pPr>
          </a:lstStyle>
          <a:p>
            <a:pPr lvl="0">
              <a:defRPr sz="1800">
                <a:solidFill>
                  <a:srgbClr val="000000"/>
                </a:solidFill>
              </a:defRPr>
            </a:pPr>
            <a:r>
              <a:rPr sz="1800" dirty="0">
                <a:solidFill>
                  <a:schemeClr val="bg1"/>
                </a:solidFill>
                <a:latin typeface="Interstate-Regular" panose="02000603020000020004" pitchFamily="2" charset="0"/>
              </a:rPr>
              <a:t>Confucius 551-479 BCE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79400"/>
            <a:ext cx="5334000"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228600" y="134974"/>
            <a:ext cx="8654016" cy="701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lgn="ctr">
              <a:defRPr sz="4000">
                <a:solidFill>
                  <a:srgbClr val="002395"/>
                </a:solidFill>
                <a:latin typeface="Interstate-Bold"/>
                <a:ea typeface="Interstate-Bold"/>
                <a:cs typeface="Interstate-Bold"/>
                <a:sym typeface="Interstate-Bold"/>
              </a:defRPr>
            </a:lvl1pPr>
          </a:lstStyle>
          <a:p>
            <a:pPr lvl="0">
              <a:defRPr sz="1800">
                <a:solidFill>
                  <a:srgbClr val="000000"/>
                </a:solidFill>
              </a:defRPr>
            </a:pPr>
            <a:r>
              <a:rPr sz="4000">
                <a:solidFill>
                  <a:srgbClr val="002395"/>
                </a:solidFill>
              </a:rPr>
              <a:t>Confucius</a:t>
            </a:r>
          </a:p>
        </p:txBody>
      </p:sp>
      <p:sp>
        <p:nvSpPr>
          <p:cNvPr id="83" name="Shape 83"/>
          <p:cNvSpPr/>
          <p:nvPr/>
        </p:nvSpPr>
        <p:spPr>
          <a:xfrm>
            <a:off x="76200" y="1219200"/>
            <a:ext cx="8991600" cy="1932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400" dirty="0">
                <a:solidFill>
                  <a:srgbClr val="002395"/>
                </a:solidFill>
                <a:latin typeface="Interstate-Bold"/>
                <a:ea typeface="Interstate-Bold"/>
                <a:cs typeface="Interstate-Bold"/>
                <a:sym typeface="Interstate-Bold"/>
              </a:rPr>
              <a:t>What was life like in China at the time of Confucius? </a:t>
            </a:r>
          </a:p>
          <a:p>
            <a:pPr marL="800100" lvl="1" indent="-342900">
              <a:buClr>
                <a:srgbClr val="002395"/>
              </a:buClr>
              <a:buSzPct val="100000"/>
              <a:buFont typeface="Arial"/>
              <a:buChar char="•"/>
            </a:pPr>
            <a:r>
              <a:rPr sz="2400" dirty="0">
                <a:solidFill>
                  <a:srgbClr val="002395"/>
                </a:solidFill>
                <a:latin typeface="Interstate-Light"/>
                <a:ea typeface="Interstate-Light"/>
                <a:cs typeface="Interstate-Light"/>
                <a:sym typeface="Interstate-Light"/>
              </a:rPr>
              <a:t>Central authority in China had fallen apart and </a:t>
            </a:r>
            <a:r>
              <a:rPr lang="en-US" sz="2400" dirty="0" smtClean="0">
                <a:solidFill>
                  <a:srgbClr val="002395"/>
                </a:solidFill>
                <a:latin typeface="Interstate-Light"/>
                <a:ea typeface="Interstate-Light"/>
                <a:cs typeface="Interstate-Light"/>
                <a:sym typeface="Interstate-Light"/>
              </a:rPr>
              <a:t>fighting among </a:t>
            </a:r>
            <a:r>
              <a:rPr sz="2400" dirty="0" smtClean="0">
                <a:solidFill>
                  <a:srgbClr val="002395"/>
                </a:solidFill>
                <a:latin typeface="Interstate-Light"/>
                <a:ea typeface="Interstate-Light"/>
                <a:cs typeface="Interstate-Light"/>
                <a:sym typeface="Interstate-Light"/>
              </a:rPr>
              <a:t>nobles made </a:t>
            </a:r>
            <a:r>
              <a:rPr sz="2400" dirty="0">
                <a:solidFill>
                  <a:srgbClr val="002395"/>
                </a:solidFill>
                <a:latin typeface="Interstate-Light"/>
                <a:ea typeface="Interstate-Light"/>
                <a:cs typeface="Interstate-Light"/>
                <a:sym typeface="Interstate-Light"/>
              </a:rPr>
              <a:t>life disorderly and dangerous.</a:t>
            </a:r>
          </a:p>
          <a:p>
            <a:pPr marL="800100" lvl="1" indent="-342900">
              <a:buClr>
                <a:srgbClr val="002395"/>
              </a:buClr>
              <a:buSzPct val="100000"/>
              <a:buFont typeface="Arial"/>
              <a:buChar char="•"/>
            </a:pPr>
            <a:r>
              <a:rPr sz="2400" dirty="0">
                <a:solidFill>
                  <a:srgbClr val="002395"/>
                </a:solidFill>
                <a:latin typeface="Interstate-Light"/>
                <a:ea typeface="Interstate-Light"/>
                <a:cs typeface="Interstate-Light"/>
                <a:sym typeface="Interstate-Light"/>
              </a:rPr>
              <a:t>Many people came up with different ideas for putting society back together. </a:t>
            </a:r>
          </a:p>
        </p:txBody>
      </p:sp>
      <p:sp>
        <p:nvSpPr>
          <p:cNvPr id="84" name="Shape 84"/>
          <p:cNvSpPr/>
          <p:nvPr/>
        </p:nvSpPr>
        <p:spPr>
          <a:xfrm>
            <a:off x="152400" y="3497840"/>
            <a:ext cx="8991600" cy="230832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2400" dirty="0">
                <a:solidFill>
                  <a:srgbClr val="002395"/>
                </a:solidFill>
                <a:latin typeface="Interstate-Bold"/>
                <a:ea typeface="Interstate-Bold"/>
                <a:cs typeface="Interstate-Bold"/>
                <a:sym typeface="Interstate-Bold"/>
              </a:rPr>
              <a:t>What do we know about the life of Confucius? </a:t>
            </a:r>
          </a:p>
          <a:p>
            <a:pPr marL="800100" lvl="1" indent="-342900">
              <a:buClr>
                <a:srgbClr val="002395"/>
              </a:buClr>
              <a:buSzPct val="100000"/>
              <a:buFont typeface="Arial"/>
              <a:buChar char="•"/>
            </a:pPr>
            <a:r>
              <a:rPr sz="2400" dirty="0">
                <a:solidFill>
                  <a:srgbClr val="002395"/>
                </a:solidFill>
                <a:latin typeface="Interstate-Light" panose="02000606030000020004" pitchFamily="2" charset="0"/>
                <a:ea typeface="Interstate-Bold"/>
                <a:cs typeface="Interstate-Bold"/>
                <a:sym typeface="Interstate-Bold"/>
              </a:rPr>
              <a:t>He was b</a:t>
            </a:r>
            <a:r>
              <a:rPr sz="2400" dirty="0">
                <a:solidFill>
                  <a:srgbClr val="002395"/>
                </a:solidFill>
                <a:latin typeface="Interstate-Light" panose="02000606030000020004" pitchFamily="2" charset="0"/>
                <a:ea typeface="Interstate-Light"/>
                <a:cs typeface="Interstate-Light"/>
                <a:sym typeface="Interstate-Light"/>
              </a:rPr>
              <a:t>orn </a:t>
            </a:r>
            <a:r>
              <a:rPr sz="2400" dirty="0">
                <a:solidFill>
                  <a:srgbClr val="002395"/>
                </a:solidFill>
                <a:latin typeface="Interstate-Light"/>
                <a:ea typeface="Interstate-Light"/>
                <a:cs typeface="Interstate-Light"/>
                <a:sym typeface="Interstate-Light"/>
              </a:rPr>
              <a:t>into a poor family.</a:t>
            </a:r>
          </a:p>
          <a:p>
            <a:pPr marL="800100" lvl="1" indent="-342900">
              <a:buClr>
                <a:srgbClr val="002395"/>
              </a:buClr>
              <a:buSzPct val="100000"/>
              <a:buFont typeface="Arial"/>
              <a:buChar char="•"/>
            </a:pPr>
            <a:r>
              <a:rPr sz="2400" dirty="0">
                <a:solidFill>
                  <a:srgbClr val="002395"/>
                </a:solidFill>
                <a:latin typeface="Interstate-Light"/>
                <a:ea typeface="Interstate-Light"/>
                <a:cs typeface="Interstate-Light"/>
                <a:sym typeface="Interstate-Light"/>
              </a:rPr>
              <a:t>He decided by the age of 15 to spend his life learning math, poetry, history, archery, writing, and other subjects.</a:t>
            </a:r>
          </a:p>
          <a:p>
            <a:pPr marL="800100" lvl="1" indent="-342900">
              <a:buClr>
                <a:srgbClr val="002395"/>
              </a:buClr>
              <a:buSzPct val="100000"/>
              <a:buFont typeface="Arial"/>
              <a:buChar char="•"/>
            </a:pPr>
            <a:r>
              <a:rPr sz="2400" dirty="0">
                <a:solidFill>
                  <a:srgbClr val="002395"/>
                </a:solidFill>
                <a:latin typeface="Interstate-Light"/>
                <a:ea typeface="Interstate-Light"/>
                <a:cs typeface="Interstate-Light"/>
                <a:sym typeface="Interstate-Light"/>
              </a:rPr>
              <a:t>He quickly became a famous teacher and taught anyone who came to </a:t>
            </a:r>
            <a:r>
              <a:rPr sz="2400" dirty="0" smtClean="0">
                <a:solidFill>
                  <a:srgbClr val="002395"/>
                </a:solidFill>
                <a:latin typeface="Interstate-Light"/>
                <a:ea typeface="Interstate-Light"/>
                <a:cs typeface="Interstate-Light"/>
                <a:sym typeface="Interstate-Light"/>
              </a:rPr>
              <a:t>him</a:t>
            </a:r>
            <a:r>
              <a:rPr lang="en-US" sz="2400" dirty="0" smtClean="0">
                <a:solidFill>
                  <a:srgbClr val="002395"/>
                </a:solidFill>
                <a:latin typeface="Interstate-Light"/>
                <a:ea typeface="Interstate-Light"/>
                <a:cs typeface="Interstate-Light"/>
                <a:sym typeface="Interstate-Light"/>
              </a:rPr>
              <a:t>, no matter how rich or poor</a:t>
            </a:r>
            <a:r>
              <a:rPr sz="2400" dirty="0" smtClean="0">
                <a:solidFill>
                  <a:srgbClr val="002395"/>
                </a:solidFill>
                <a:latin typeface="Interstate-Light"/>
                <a:ea typeface="Interstate-Light"/>
                <a:cs typeface="Interstate-Light"/>
                <a:sym typeface="Interstate-Light"/>
              </a:rPr>
              <a:t>.</a:t>
            </a:r>
            <a:endParaRPr sz="2400" dirty="0">
              <a:solidFill>
                <a:srgbClr val="002395"/>
              </a:solidFill>
              <a:latin typeface="Interstate-Light"/>
              <a:ea typeface="Interstate-Light"/>
              <a:cs typeface="Interstate-Light"/>
              <a:sym typeface="Interstate-Light"/>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p:nvPr/>
        </p:nvSpPr>
        <p:spPr>
          <a:xfrm>
            <a:off x="228600" y="134974"/>
            <a:ext cx="8654016"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42900" indent="-342900" algn="ctr">
              <a:defRPr sz="4000">
                <a:solidFill>
                  <a:srgbClr val="002395"/>
                </a:solidFill>
                <a:latin typeface="Interstate-Bold"/>
                <a:ea typeface="Interstate-Bold"/>
                <a:cs typeface="Interstate-Bold"/>
                <a:sym typeface="Interstate-Bold"/>
              </a:defRPr>
            </a:lvl1pPr>
          </a:lstStyle>
          <a:p>
            <a:pPr lvl="0">
              <a:defRPr sz="1800">
                <a:solidFill>
                  <a:srgbClr val="000000"/>
                </a:solidFill>
              </a:defRPr>
            </a:pPr>
            <a:r>
              <a:rPr sz="2800" dirty="0">
                <a:solidFill>
                  <a:srgbClr val="002395"/>
                </a:solidFill>
              </a:rPr>
              <a:t>Confucianism</a:t>
            </a:r>
          </a:p>
        </p:txBody>
      </p:sp>
      <p:sp>
        <p:nvSpPr>
          <p:cNvPr id="89" name="Shape 89"/>
          <p:cNvSpPr/>
          <p:nvPr/>
        </p:nvSpPr>
        <p:spPr>
          <a:xfrm>
            <a:off x="152400" y="762000"/>
            <a:ext cx="8991600" cy="57554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sz="2200" dirty="0">
                <a:solidFill>
                  <a:srgbClr val="002395"/>
                </a:solidFill>
                <a:latin typeface="Interstate-Bold"/>
                <a:ea typeface="Interstate-Bold"/>
                <a:cs typeface="Interstate-Bold"/>
                <a:sym typeface="Interstate-Bold"/>
              </a:rPr>
              <a:t>What are the main ideas that Confucius believed in?</a:t>
            </a:r>
          </a:p>
          <a:p>
            <a:pPr lvl="0"/>
            <a:r>
              <a:rPr sz="2200" dirty="0">
                <a:solidFill>
                  <a:srgbClr val="002395"/>
                </a:solidFill>
                <a:latin typeface="Interstate-Bold"/>
                <a:ea typeface="Interstate-Bold"/>
                <a:cs typeface="Interstate-Bold"/>
                <a:sym typeface="Interstate-Bold"/>
              </a:rPr>
              <a:t> </a:t>
            </a:r>
          </a:p>
          <a:p>
            <a:pPr marL="396875" lvl="1" indent="-228600">
              <a:buClr>
                <a:srgbClr val="002395"/>
              </a:buClr>
              <a:buSzPct val="100000"/>
              <a:buFont typeface="Arial"/>
              <a:buChar char="•"/>
              <a:tabLst>
                <a:tab pos="396875" algn="l"/>
              </a:tabLst>
            </a:pPr>
            <a:r>
              <a:rPr sz="2200" dirty="0">
                <a:solidFill>
                  <a:srgbClr val="002395"/>
                </a:solidFill>
                <a:latin typeface="Interstate-Light"/>
                <a:ea typeface="Interstate-Light"/>
                <a:cs typeface="Interstate-Light"/>
                <a:sym typeface="Interstate-Light"/>
              </a:rPr>
              <a:t>Being good (</a:t>
            </a:r>
            <a:r>
              <a:rPr sz="2200" b="1" i="1" dirty="0" err="1">
                <a:solidFill>
                  <a:srgbClr val="002395"/>
                </a:solidFill>
                <a:latin typeface="Interstate-Light"/>
                <a:ea typeface="Interstate-Light"/>
                <a:cs typeface="Interstate-Light"/>
                <a:sym typeface="Interstate-Light"/>
              </a:rPr>
              <a:t>ren</a:t>
            </a:r>
            <a:r>
              <a:rPr sz="2200" i="1" dirty="0">
                <a:solidFill>
                  <a:srgbClr val="002395"/>
                </a:solidFill>
                <a:latin typeface="Interstate-Light"/>
                <a:ea typeface="Interstate-Light"/>
                <a:cs typeface="Interstate-Light"/>
                <a:sym typeface="Interstate-Light"/>
              </a:rPr>
              <a:t>) </a:t>
            </a:r>
            <a:r>
              <a:rPr sz="2200" dirty="0">
                <a:solidFill>
                  <a:srgbClr val="002395"/>
                </a:solidFill>
                <a:latin typeface="Interstate-Light"/>
                <a:ea typeface="Interstate-Light"/>
                <a:cs typeface="Interstate-Light"/>
                <a:sym typeface="Interstate-Light"/>
              </a:rPr>
              <a:t>is what makes us human and being good makes life worth living</a:t>
            </a:r>
            <a:r>
              <a:rPr sz="2200" dirty="0" smtClean="0">
                <a:solidFill>
                  <a:srgbClr val="002395"/>
                </a:solidFill>
                <a:latin typeface="Interstate-Light"/>
                <a:ea typeface="Interstate-Light"/>
                <a:cs typeface="Interstate-Light"/>
                <a:sym typeface="Interstate-Light"/>
              </a:rPr>
              <a:t>.</a:t>
            </a:r>
            <a:endParaRPr lang="en-US" sz="2200" dirty="0" smtClean="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endParaRPr sz="2200" dirty="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r>
              <a:rPr sz="2200" dirty="0">
                <a:solidFill>
                  <a:srgbClr val="002395"/>
                </a:solidFill>
                <a:latin typeface="Interstate-Light"/>
                <a:ea typeface="Interstate-Light"/>
                <a:cs typeface="Interstate-Light"/>
                <a:sym typeface="Interstate-Light"/>
              </a:rPr>
              <a:t>One of the right things for us to do is </a:t>
            </a:r>
            <a:r>
              <a:rPr sz="2200" b="1" i="1" dirty="0" err="1">
                <a:solidFill>
                  <a:srgbClr val="002395"/>
                </a:solidFill>
                <a:latin typeface="Interstate-Light"/>
                <a:ea typeface="Interstate-Light"/>
                <a:cs typeface="Interstate-Light"/>
                <a:sym typeface="Interstate-Light"/>
              </a:rPr>
              <a:t>yi</a:t>
            </a:r>
            <a:r>
              <a:rPr sz="2200" i="1" dirty="0">
                <a:solidFill>
                  <a:srgbClr val="002395"/>
                </a:solidFill>
                <a:latin typeface="Interstate-Light"/>
                <a:ea typeface="Interstate-Light"/>
                <a:cs typeface="Interstate-Light"/>
                <a:sym typeface="Interstate-Light"/>
              </a:rPr>
              <a:t>, </a:t>
            </a:r>
            <a:r>
              <a:rPr sz="2200" dirty="0">
                <a:solidFill>
                  <a:srgbClr val="002395"/>
                </a:solidFill>
                <a:latin typeface="Interstate-Light"/>
                <a:ea typeface="Interstate-Light"/>
                <a:cs typeface="Interstate-Light"/>
                <a:sym typeface="Interstate-Light"/>
              </a:rPr>
              <a:t>doing one’s duties. </a:t>
            </a:r>
            <a:endParaRPr lang="en-US" sz="2200" dirty="0" smtClean="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endParaRPr lang="en-US" sz="2200" dirty="0" smtClean="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r>
              <a:rPr sz="2200" dirty="0" smtClean="0">
                <a:solidFill>
                  <a:srgbClr val="002395"/>
                </a:solidFill>
                <a:latin typeface="Interstate-Light"/>
                <a:ea typeface="Interstate-Light"/>
                <a:cs typeface="Interstate-Light"/>
                <a:sym typeface="Interstate-Light"/>
              </a:rPr>
              <a:t>Confucius </a:t>
            </a:r>
            <a:r>
              <a:rPr sz="2200" dirty="0">
                <a:solidFill>
                  <a:srgbClr val="002395"/>
                </a:solidFill>
                <a:latin typeface="Interstate-Light"/>
                <a:ea typeface="Interstate-Light"/>
                <a:cs typeface="Interstate-Light"/>
                <a:sym typeface="Interstate-Light"/>
              </a:rPr>
              <a:t>saw everyone as having a duty to everyone else (parent and children, teacher and student, ruler and subjects, etc</a:t>
            </a:r>
            <a:r>
              <a:rPr sz="2200" dirty="0" smtClean="0">
                <a:solidFill>
                  <a:srgbClr val="002395"/>
                </a:solidFill>
                <a:latin typeface="Interstate-Light"/>
                <a:ea typeface="Interstate-Light"/>
                <a:cs typeface="Interstate-Light"/>
                <a:sym typeface="Interstate-Light"/>
              </a:rPr>
              <a:t>…)</a:t>
            </a:r>
            <a:endParaRPr lang="en-US" sz="2200" dirty="0" smtClean="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endParaRPr sz="2200" dirty="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r>
              <a:rPr sz="2200" dirty="0">
                <a:solidFill>
                  <a:srgbClr val="002395"/>
                </a:solidFill>
                <a:latin typeface="Interstate-Light"/>
                <a:ea typeface="Interstate-Light"/>
                <a:cs typeface="Interstate-Light"/>
                <a:sym typeface="Interstate-Light"/>
              </a:rPr>
              <a:t>“The sage (wise person) cares about virtue (</a:t>
            </a:r>
            <a:r>
              <a:rPr sz="2200" b="1" i="1" dirty="0">
                <a:solidFill>
                  <a:srgbClr val="002395"/>
                </a:solidFill>
                <a:latin typeface="Interstate-Light"/>
                <a:ea typeface="Interstate-Light"/>
                <a:cs typeface="Interstate-Light"/>
                <a:sym typeface="Interstate-Light"/>
              </a:rPr>
              <a:t>de</a:t>
            </a:r>
            <a:r>
              <a:rPr sz="2200" i="1" dirty="0">
                <a:solidFill>
                  <a:srgbClr val="002395"/>
                </a:solidFill>
                <a:latin typeface="Interstate-Light"/>
                <a:ea typeface="Interstate-Light"/>
                <a:cs typeface="Interstate-Light"/>
                <a:sym typeface="Interstate-Light"/>
              </a:rPr>
              <a:t>)</a:t>
            </a:r>
            <a:r>
              <a:rPr sz="2200" dirty="0">
                <a:solidFill>
                  <a:srgbClr val="002395"/>
                </a:solidFill>
                <a:latin typeface="Interstate-Light"/>
                <a:ea typeface="Interstate-Light"/>
                <a:cs typeface="Interstate-Light"/>
                <a:sym typeface="Interstate-Light"/>
              </a:rPr>
              <a:t>. The inferior person cares about things</a:t>
            </a:r>
            <a:r>
              <a:rPr sz="2200" dirty="0" smtClean="0">
                <a:solidFill>
                  <a:srgbClr val="002395"/>
                </a:solidFill>
                <a:latin typeface="Interstate-Light"/>
                <a:ea typeface="Interstate-Light"/>
                <a:cs typeface="Interstate-Light"/>
                <a:sym typeface="Interstate-Light"/>
              </a:rPr>
              <a:t>.”</a:t>
            </a:r>
            <a:endParaRPr lang="en-US" sz="2200" dirty="0" smtClean="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endParaRPr sz="2200" dirty="0">
              <a:solidFill>
                <a:srgbClr val="002395"/>
              </a:solidFill>
              <a:latin typeface="Interstate-Light"/>
              <a:ea typeface="Interstate-Light"/>
              <a:cs typeface="Interstate-Light"/>
              <a:sym typeface="Interstate-Light"/>
            </a:endParaRPr>
          </a:p>
          <a:p>
            <a:pPr marL="396875" lvl="1" indent="-228600">
              <a:buClr>
                <a:srgbClr val="002395"/>
              </a:buClr>
              <a:buSzPct val="100000"/>
              <a:buFont typeface="Arial"/>
              <a:buChar char="•"/>
              <a:tabLst>
                <a:tab pos="396875" algn="l"/>
              </a:tabLst>
            </a:pPr>
            <a:r>
              <a:rPr sz="2200" b="1" i="1" dirty="0">
                <a:solidFill>
                  <a:srgbClr val="002395"/>
                </a:solidFill>
                <a:latin typeface="Interstate-Light"/>
                <a:ea typeface="Interstate-Light"/>
                <a:cs typeface="Interstate-Light"/>
                <a:sym typeface="Interstate-Light"/>
              </a:rPr>
              <a:t>Ren, </a:t>
            </a:r>
            <a:r>
              <a:rPr sz="2200" b="1" i="1" dirty="0" err="1">
                <a:solidFill>
                  <a:srgbClr val="002395"/>
                </a:solidFill>
                <a:latin typeface="Interstate-Light"/>
                <a:ea typeface="Interstate-Light"/>
                <a:cs typeface="Interstate-Light"/>
                <a:sym typeface="Interstate-Light"/>
              </a:rPr>
              <a:t>yi</a:t>
            </a:r>
            <a:r>
              <a:rPr sz="2200" b="1" i="1" dirty="0">
                <a:solidFill>
                  <a:srgbClr val="002395"/>
                </a:solidFill>
                <a:latin typeface="Interstate-Light"/>
                <a:ea typeface="Interstate-Light"/>
                <a:cs typeface="Interstate-Light"/>
                <a:sym typeface="Interstate-Light"/>
              </a:rPr>
              <a:t>, </a:t>
            </a:r>
            <a:r>
              <a:rPr sz="2200" dirty="0">
                <a:solidFill>
                  <a:srgbClr val="002395"/>
                </a:solidFill>
                <a:latin typeface="Interstate-Light"/>
                <a:ea typeface="Interstate-Light"/>
                <a:cs typeface="Interstate-Light"/>
                <a:sym typeface="Interstate-Light"/>
              </a:rPr>
              <a:t>and </a:t>
            </a:r>
            <a:r>
              <a:rPr sz="2200" b="1" i="1" dirty="0">
                <a:solidFill>
                  <a:srgbClr val="002395"/>
                </a:solidFill>
                <a:latin typeface="Interstate-Light"/>
                <a:ea typeface="Interstate-Light"/>
                <a:cs typeface="Interstate-Light"/>
                <a:sym typeface="Interstate-Light"/>
              </a:rPr>
              <a:t>de </a:t>
            </a:r>
            <a:r>
              <a:rPr sz="2200" dirty="0">
                <a:solidFill>
                  <a:srgbClr val="002395"/>
                </a:solidFill>
                <a:latin typeface="Interstate-Light"/>
                <a:ea typeface="Interstate-Light"/>
                <a:cs typeface="Interstate-Light"/>
                <a:sym typeface="Interstate-Light"/>
              </a:rPr>
              <a:t>are expressed through </a:t>
            </a:r>
            <a:r>
              <a:rPr sz="2200" b="1" i="1" dirty="0">
                <a:solidFill>
                  <a:srgbClr val="002395"/>
                </a:solidFill>
                <a:latin typeface="Interstate-Light"/>
                <a:ea typeface="Interstate-Light"/>
                <a:cs typeface="Interstate-Light"/>
                <a:sym typeface="Interstate-Light"/>
              </a:rPr>
              <a:t>li, </a:t>
            </a:r>
            <a:r>
              <a:rPr sz="2200" dirty="0">
                <a:solidFill>
                  <a:srgbClr val="002395"/>
                </a:solidFill>
                <a:latin typeface="Interstate-Light"/>
                <a:ea typeface="Interstate-Light"/>
                <a:cs typeface="Interstate-Light"/>
                <a:sym typeface="Interstate-Light"/>
              </a:rPr>
              <a:t>or ritual. For Confucius, even our actions of everyday life, like regularly saying “please” or “thank you,” are rituals. Performing rituals correctly help make society run smoothly. </a:t>
            </a:r>
            <a:endParaRPr sz="2000" b="1" i="1" dirty="0">
              <a:solidFill>
                <a:srgbClr val="002395"/>
              </a:solidFill>
              <a:latin typeface="Interstate-Light"/>
              <a:ea typeface="Interstate-Light"/>
              <a:cs typeface="Interstate-Light"/>
              <a:sym typeface="Interstate-Ligh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a:off x="228600" y="134974"/>
            <a:ext cx="8654016"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lgn="ctr">
              <a:defRPr sz="4000">
                <a:solidFill>
                  <a:srgbClr val="002395"/>
                </a:solidFill>
                <a:latin typeface="Interstate-Bold"/>
                <a:ea typeface="Interstate-Bold"/>
                <a:cs typeface="Interstate-Bold"/>
                <a:sym typeface="Interstate-Bold"/>
              </a:defRPr>
            </a:lvl1pPr>
          </a:lstStyle>
          <a:p>
            <a:pPr lvl="0">
              <a:defRPr sz="1800">
                <a:solidFill>
                  <a:srgbClr val="000000"/>
                </a:solidFill>
              </a:defRPr>
            </a:pPr>
            <a:r>
              <a:rPr sz="3200" dirty="0">
                <a:solidFill>
                  <a:srgbClr val="002395"/>
                </a:solidFill>
              </a:rPr>
              <a:t>Daoism</a:t>
            </a:r>
          </a:p>
        </p:txBody>
      </p:sp>
      <p:sp>
        <p:nvSpPr>
          <p:cNvPr id="94" name="Shape 94"/>
          <p:cNvSpPr/>
          <p:nvPr/>
        </p:nvSpPr>
        <p:spPr>
          <a:xfrm>
            <a:off x="76200" y="914400"/>
            <a:ext cx="8991600" cy="25545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000" dirty="0">
                <a:solidFill>
                  <a:srgbClr val="002395"/>
                </a:solidFill>
                <a:latin typeface="Interstate-Bold"/>
                <a:ea typeface="Interstate-Bold"/>
                <a:cs typeface="Interstate-Bold"/>
                <a:sym typeface="Interstate-Bold"/>
              </a:rPr>
              <a:t>What are the main ideas of Daoism? </a:t>
            </a:r>
          </a:p>
          <a:p>
            <a:pPr marL="838200" lvl="1" indent="-381000">
              <a:buClr>
                <a:srgbClr val="002395"/>
              </a:buClr>
              <a:buSzPct val="100000"/>
              <a:buFont typeface="Arial"/>
              <a:buChar char="•"/>
            </a:pPr>
            <a:r>
              <a:rPr sz="2000" i="1" dirty="0">
                <a:solidFill>
                  <a:srgbClr val="002395"/>
                </a:solidFill>
                <a:latin typeface="Interstate-Light" panose="02000606030000020004" pitchFamily="2" charset="0"/>
                <a:ea typeface="Interstate-Bold"/>
                <a:cs typeface="Interstate-Bold"/>
                <a:sym typeface="Interstate-Bold"/>
              </a:rPr>
              <a:t>Dao </a:t>
            </a:r>
            <a:r>
              <a:rPr sz="2000" dirty="0">
                <a:solidFill>
                  <a:srgbClr val="002395"/>
                </a:solidFill>
                <a:latin typeface="Interstate-Light" panose="02000606030000020004" pitchFamily="2" charset="0"/>
                <a:ea typeface="Interstate-Bold"/>
                <a:cs typeface="Interstate-Bold"/>
                <a:sym typeface="Interstate-Bold"/>
              </a:rPr>
              <a:t>means “way.” Daoism is about seeking “the way.”</a:t>
            </a:r>
          </a:p>
          <a:p>
            <a:pPr marL="838200" lvl="1" indent="-381000">
              <a:buClr>
                <a:srgbClr val="002395"/>
              </a:buClr>
              <a:buSzPct val="100000"/>
              <a:buFont typeface="Arial"/>
              <a:buChar char="•"/>
            </a:pPr>
            <a:r>
              <a:rPr sz="2000" dirty="0">
                <a:solidFill>
                  <a:srgbClr val="002395"/>
                </a:solidFill>
                <a:latin typeface="Interstate-Light" panose="02000606030000020004" pitchFamily="2" charset="0"/>
                <a:ea typeface="Interstate-Bold"/>
                <a:cs typeface="Interstate-Bold"/>
                <a:sym typeface="Interstate-Bold"/>
              </a:rPr>
              <a:t>A wise person, someone who seeks the </a:t>
            </a:r>
            <a:r>
              <a:rPr sz="2000" i="1" dirty="0" err="1">
                <a:solidFill>
                  <a:srgbClr val="002395"/>
                </a:solidFill>
                <a:latin typeface="Interstate-Light" panose="02000606030000020004" pitchFamily="2" charset="0"/>
                <a:ea typeface="Interstate-Bold"/>
                <a:cs typeface="Interstate-Bold"/>
                <a:sym typeface="Interstate-Bold"/>
              </a:rPr>
              <a:t>dao</a:t>
            </a:r>
            <a:r>
              <a:rPr sz="2000" i="1" dirty="0">
                <a:solidFill>
                  <a:srgbClr val="002395"/>
                </a:solidFill>
                <a:latin typeface="Interstate-Light" panose="02000606030000020004" pitchFamily="2" charset="0"/>
                <a:ea typeface="Interstate-Bold"/>
                <a:cs typeface="Interstate-Bold"/>
                <a:sym typeface="Interstate-Bold"/>
              </a:rPr>
              <a:t>, </a:t>
            </a:r>
            <a:r>
              <a:rPr sz="2000" dirty="0">
                <a:solidFill>
                  <a:srgbClr val="002395"/>
                </a:solidFill>
                <a:latin typeface="Interstate-Light" panose="02000606030000020004" pitchFamily="2" charset="0"/>
                <a:ea typeface="Interstate-Bold"/>
                <a:cs typeface="Interstate-Bold"/>
                <a:sym typeface="Interstate-Bold"/>
              </a:rPr>
              <a:t>succeeds by not competing or striving for anything. </a:t>
            </a:r>
            <a:endParaRPr sz="2000" i="1" dirty="0">
              <a:solidFill>
                <a:srgbClr val="002395"/>
              </a:solidFill>
              <a:latin typeface="Interstate-Light" panose="02000606030000020004" pitchFamily="2" charset="0"/>
              <a:ea typeface="Interstate-Light"/>
              <a:cs typeface="Interstate-Light"/>
              <a:sym typeface="Interstate-Light"/>
            </a:endParaRPr>
          </a:p>
          <a:p>
            <a:pPr marL="838200" lvl="1" indent="-381000">
              <a:buClr>
                <a:srgbClr val="002395"/>
              </a:buClr>
              <a:buSzPct val="100000"/>
              <a:buFont typeface="Arial"/>
              <a:buChar char="•"/>
            </a:pPr>
            <a:r>
              <a:rPr sz="2000" i="1" dirty="0">
                <a:solidFill>
                  <a:srgbClr val="002395"/>
                </a:solidFill>
                <a:latin typeface="Interstate-Light"/>
                <a:ea typeface="Interstate-Light"/>
                <a:cs typeface="Interstate-Light"/>
                <a:sym typeface="Interstate-Light"/>
              </a:rPr>
              <a:t>Wu-</a:t>
            </a:r>
            <a:r>
              <a:rPr sz="2000" i="1" dirty="0" err="1">
                <a:solidFill>
                  <a:srgbClr val="002395"/>
                </a:solidFill>
                <a:latin typeface="Interstate-Light"/>
                <a:ea typeface="Interstate-Light"/>
                <a:cs typeface="Interstate-Light"/>
                <a:sym typeface="Interstate-Light"/>
              </a:rPr>
              <a:t>wei</a:t>
            </a:r>
            <a:r>
              <a:rPr sz="2000" i="1" dirty="0">
                <a:solidFill>
                  <a:srgbClr val="002395"/>
                </a:solidFill>
                <a:latin typeface="Interstate-Light"/>
                <a:ea typeface="Interstate-Light"/>
                <a:cs typeface="Interstate-Light"/>
                <a:sym typeface="Interstate-Light"/>
              </a:rPr>
              <a:t>, </a:t>
            </a:r>
            <a:r>
              <a:rPr sz="2000" dirty="0">
                <a:solidFill>
                  <a:srgbClr val="002395"/>
                </a:solidFill>
                <a:latin typeface="Interstate-Light"/>
                <a:ea typeface="Interstate-Light"/>
                <a:cs typeface="Interstate-Light"/>
                <a:sym typeface="Interstate-Light"/>
              </a:rPr>
              <a:t>which means not doing something for another purpose, is very important. A wise person accomplishes much by not </a:t>
            </a:r>
            <a:r>
              <a:rPr sz="2000" dirty="0" smtClean="0">
                <a:solidFill>
                  <a:srgbClr val="002395"/>
                </a:solidFill>
                <a:latin typeface="Interstate-Light"/>
                <a:ea typeface="Interstate-Light"/>
                <a:cs typeface="Interstate-Light"/>
                <a:sym typeface="Interstate-Light"/>
              </a:rPr>
              <a:t>be</a:t>
            </a:r>
            <a:r>
              <a:rPr lang="en-US" sz="2000" dirty="0" smtClean="0">
                <a:solidFill>
                  <a:srgbClr val="002395"/>
                </a:solidFill>
                <a:latin typeface="Interstate-Light"/>
                <a:ea typeface="Interstate-Light"/>
                <a:cs typeface="Interstate-Light"/>
                <a:sym typeface="Interstate-Light"/>
              </a:rPr>
              <a:t>ing</a:t>
            </a:r>
            <a:r>
              <a:rPr sz="2000" dirty="0" smtClean="0">
                <a:solidFill>
                  <a:srgbClr val="002395"/>
                </a:solidFill>
                <a:latin typeface="Interstate-Light"/>
                <a:ea typeface="Interstate-Light"/>
                <a:cs typeface="Interstate-Light"/>
                <a:sym typeface="Interstate-Light"/>
              </a:rPr>
              <a:t> </a:t>
            </a:r>
            <a:r>
              <a:rPr sz="2000" dirty="0">
                <a:solidFill>
                  <a:srgbClr val="002395"/>
                </a:solidFill>
                <a:latin typeface="Interstate-Light"/>
                <a:ea typeface="Interstate-Light"/>
                <a:cs typeface="Interstate-Light"/>
                <a:sym typeface="Interstate-Light"/>
              </a:rPr>
              <a:t>distracted by such things as fame, money, or winning.</a:t>
            </a:r>
            <a:endParaRPr sz="2000" i="1" dirty="0">
              <a:solidFill>
                <a:srgbClr val="002395"/>
              </a:solidFill>
              <a:latin typeface="Interstate-Light"/>
              <a:ea typeface="Interstate-Light"/>
              <a:cs typeface="Interstate-Light"/>
              <a:sym typeface="Interstate-Light"/>
            </a:endParaRPr>
          </a:p>
          <a:p>
            <a:pPr marL="838200" lvl="1" indent="-381000">
              <a:buClr>
                <a:srgbClr val="002395"/>
              </a:buClr>
              <a:buSzPct val="100000"/>
              <a:buFont typeface="Arial"/>
              <a:buChar char="•"/>
            </a:pPr>
            <a:r>
              <a:rPr sz="2000" dirty="0">
                <a:solidFill>
                  <a:srgbClr val="002395"/>
                </a:solidFill>
                <a:latin typeface="Interstate-Light"/>
                <a:ea typeface="Interstate-Light"/>
                <a:cs typeface="Interstate-Light"/>
                <a:sym typeface="Interstate-Light"/>
              </a:rPr>
              <a:t>Rulers should be fair and gentle and not pass too many laws.</a:t>
            </a:r>
          </a:p>
        </p:txBody>
      </p:sp>
      <p:sp>
        <p:nvSpPr>
          <p:cNvPr id="95" name="Shape 95"/>
          <p:cNvSpPr/>
          <p:nvPr/>
        </p:nvSpPr>
        <p:spPr>
          <a:xfrm>
            <a:off x="152400" y="3886200"/>
            <a:ext cx="8654016" cy="25545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000" dirty="0">
                <a:solidFill>
                  <a:srgbClr val="002395"/>
                </a:solidFill>
                <a:latin typeface="Interstate-Bold"/>
                <a:ea typeface="Interstate-Bold"/>
                <a:cs typeface="Interstate-Bold"/>
                <a:sym typeface="Interstate-Bold"/>
              </a:rPr>
              <a:t>How is Daoism different from Confucianism? How is it similar? </a:t>
            </a:r>
          </a:p>
          <a:p>
            <a:pPr marL="838200" lvl="1" indent="-381000">
              <a:buClr>
                <a:srgbClr val="002395"/>
              </a:buClr>
              <a:buSzPct val="100000"/>
              <a:buFont typeface="Arial"/>
              <a:buChar char="•"/>
            </a:pPr>
            <a:r>
              <a:rPr sz="2000" b="1" dirty="0">
                <a:solidFill>
                  <a:srgbClr val="002395"/>
                </a:solidFill>
                <a:latin typeface="Interstate-Light" panose="02000606030000020004" pitchFamily="2" charset="0"/>
                <a:ea typeface="Interstate-Bold"/>
                <a:cs typeface="Interstate-Bold"/>
                <a:sym typeface="Interstate-Bold"/>
              </a:rPr>
              <a:t>Difference</a:t>
            </a:r>
            <a:r>
              <a:rPr sz="2000" dirty="0">
                <a:solidFill>
                  <a:srgbClr val="002395"/>
                </a:solidFill>
                <a:latin typeface="Interstate-Light" panose="02000606030000020004" pitchFamily="2" charset="0"/>
                <a:ea typeface="Interstate-Bold"/>
                <a:cs typeface="Interstate-Bold"/>
                <a:sym typeface="Interstate-Bold"/>
              </a:rPr>
              <a:t>: Confucianism is more practical, Daoism is more mysterious, less clear.</a:t>
            </a:r>
            <a:endParaRPr sz="2000" dirty="0">
              <a:solidFill>
                <a:srgbClr val="002395"/>
              </a:solidFill>
              <a:latin typeface="Interstate-Light" panose="02000606030000020004" pitchFamily="2" charset="0"/>
              <a:ea typeface="Interstate-Light"/>
              <a:cs typeface="Interstate-Light"/>
              <a:sym typeface="Interstate-Light"/>
            </a:endParaRPr>
          </a:p>
          <a:p>
            <a:pPr marL="838200" lvl="1" indent="-381000">
              <a:buClr>
                <a:srgbClr val="002395"/>
              </a:buClr>
              <a:buSzPct val="100000"/>
              <a:buFont typeface="Arial"/>
              <a:buChar char="•"/>
            </a:pPr>
            <a:r>
              <a:rPr sz="2000" b="1" dirty="0">
                <a:solidFill>
                  <a:srgbClr val="002395"/>
                </a:solidFill>
                <a:latin typeface="Interstate-Light"/>
                <a:ea typeface="Interstate-Light"/>
                <a:cs typeface="Interstate-Light"/>
                <a:sym typeface="Interstate-Light"/>
              </a:rPr>
              <a:t>Difference</a:t>
            </a:r>
            <a:r>
              <a:rPr sz="2000" dirty="0">
                <a:solidFill>
                  <a:srgbClr val="002395"/>
                </a:solidFill>
                <a:latin typeface="Interstate-Light"/>
                <a:ea typeface="Interstate-Light"/>
                <a:cs typeface="Interstate-Light"/>
                <a:sym typeface="Interstate-Light"/>
              </a:rPr>
              <a:t>: A society that practices the basic ideas of Confucianism (</a:t>
            </a:r>
            <a:r>
              <a:rPr sz="2000" i="1" dirty="0">
                <a:solidFill>
                  <a:srgbClr val="002395"/>
                </a:solidFill>
                <a:latin typeface="Interstate-Light"/>
                <a:ea typeface="Interstate-Light"/>
                <a:cs typeface="Interstate-Light"/>
                <a:sym typeface="Interstate-Light"/>
              </a:rPr>
              <a:t>de, </a:t>
            </a:r>
            <a:r>
              <a:rPr sz="2000" i="1" dirty="0" err="1">
                <a:solidFill>
                  <a:srgbClr val="002395"/>
                </a:solidFill>
                <a:latin typeface="Interstate-Light"/>
                <a:ea typeface="Interstate-Light"/>
                <a:cs typeface="Interstate-Light"/>
                <a:sym typeface="Interstate-Light"/>
              </a:rPr>
              <a:t>ren</a:t>
            </a:r>
            <a:r>
              <a:rPr sz="2000" i="1" dirty="0">
                <a:solidFill>
                  <a:srgbClr val="002395"/>
                </a:solidFill>
                <a:latin typeface="Interstate-Light"/>
                <a:ea typeface="Interstate-Light"/>
                <a:cs typeface="Interstate-Light"/>
                <a:sym typeface="Interstate-Light"/>
              </a:rPr>
              <a:t>,</a:t>
            </a:r>
            <a:r>
              <a:rPr sz="2000" dirty="0">
                <a:solidFill>
                  <a:srgbClr val="002395"/>
                </a:solidFill>
                <a:latin typeface="Interstate-Light"/>
                <a:ea typeface="Interstate-Light"/>
                <a:cs typeface="Interstate-Light"/>
                <a:sym typeface="Interstate-Light"/>
              </a:rPr>
              <a:t> </a:t>
            </a:r>
            <a:r>
              <a:rPr sz="2000" i="1" dirty="0" err="1">
                <a:solidFill>
                  <a:srgbClr val="002395"/>
                </a:solidFill>
                <a:latin typeface="Interstate-Light"/>
                <a:ea typeface="Interstate-Light"/>
                <a:cs typeface="Interstate-Light"/>
                <a:sym typeface="Interstate-Light"/>
              </a:rPr>
              <a:t>yi</a:t>
            </a:r>
            <a:r>
              <a:rPr sz="2000" i="1" dirty="0">
                <a:solidFill>
                  <a:srgbClr val="002395"/>
                </a:solidFill>
                <a:latin typeface="Interstate-Light"/>
                <a:ea typeface="Interstate-Light"/>
                <a:cs typeface="Interstate-Light"/>
                <a:sym typeface="Interstate-Light"/>
              </a:rPr>
              <a:t>, </a:t>
            </a:r>
            <a:r>
              <a:rPr sz="2000" dirty="0">
                <a:solidFill>
                  <a:srgbClr val="002395"/>
                </a:solidFill>
                <a:latin typeface="Interstate-Light"/>
                <a:ea typeface="Interstate-Light"/>
                <a:cs typeface="Interstate-Light"/>
                <a:sym typeface="Interstate-Light"/>
              </a:rPr>
              <a:t>and </a:t>
            </a:r>
            <a:r>
              <a:rPr sz="2000" i="1" dirty="0">
                <a:solidFill>
                  <a:srgbClr val="002395"/>
                </a:solidFill>
                <a:latin typeface="Interstate-Light"/>
                <a:ea typeface="Interstate-Light"/>
                <a:cs typeface="Interstate-Light"/>
                <a:sym typeface="Interstate-Light"/>
              </a:rPr>
              <a:t>li</a:t>
            </a:r>
            <a:r>
              <a:rPr sz="2000" dirty="0">
                <a:solidFill>
                  <a:srgbClr val="002395"/>
                </a:solidFill>
                <a:latin typeface="Interstate-Light"/>
                <a:ea typeface="Interstate-Light"/>
                <a:cs typeface="Interstate-Light"/>
                <a:sym typeface="Interstate-Light"/>
              </a:rPr>
              <a:t>) is already falling apart.</a:t>
            </a:r>
          </a:p>
          <a:p>
            <a:pPr marL="838200" lvl="1" indent="-381000">
              <a:buClr>
                <a:srgbClr val="002395"/>
              </a:buClr>
              <a:buSzPct val="100000"/>
              <a:buFont typeface="Arial"/>
              <a:buChar char="•"/>
            </a:pPr>
            <a:r>
              <a:rPr sz="2000" b="1" dirty="0">
                <a:solidFill>
                  <a:srgbClr val="002395"/>
                </a:solidFill>
                <a:latin typeface="Interstate-Light"/>
                <a:ea typeface="Interstate-Light"/>
                <a:cs typeface="Interstate-Light"/>
                <a:sym typeface="Interstate-Light"/>
              </a:rPr>
              <a:t>Similarity</a:t>
            </a:r>
            <a:r>
              <a:rPr sz="2000" dirty="0">
                <a:solidFill>
                  <a:srgbClr val="002395"/>
                </a:solidFill>
                <a:latin typeface="Interstate-Light"/>
                <a:ea typeface="Interstate-Light"/>
                <a:cs typeface="Interstate-Light"/>
                <a:sym typeface="Interstate-Light"/>
              </a:rPr>
              <a:t>: Disorder is bad.</a:t>
            </a:r>
          </a:p>
          <a:p>
            <a:pPr marL="838200" lvl="1" indent="-381000">
              <a:buClr>
                <a:srgbClr val="002395"/>
              </a:buClr>
              <a:buSzPct val="100000"/>
              <a:buFont typeface="Arial"/>
              <a:buChar char="•"/>
            </a:pPr>
            <a:r>
              <a:rPr sz="2000" b="1" dirty="0">
                <a:solidFill>
                  <a:srgbClr val="002395"/>
                </a:solidFill>
                <a:latin typeface="Interstate-Light"/>
                <a:ea typeface="Interstate-Light"/>
                <a:cs typeface="Interstate-Light"/>
                <a:sym typeface="Interstate-Light"/>
              </a:rPr>
              <a:t>Similarity</a:t>
            </a:r>
            <a:r>
              <a:rPr sz="2000" dirty="0">
                <a:solidFill>
                  <a:srgbClr val="002395"/>
                </a:solidFill>
                <a:latin typeface="Interstate-Light"/>
                <a:ea typeface="Interstate-Light"/>
                <a:cs typeface="Interstate-Light"/>
                <a:sym typeface="Interstate-Light"/>
              </a:rPr>
              <a:t>: Rulers should be just.</a:t>
            </a:r>
          </a:p>
          <a:p>
            <a:pPr marL="838200" lvl="1" indent="-381000">
              <a:buClr>
                <a:srgbClr val="002395"/>
              </a:buClr>
              <a:buSzPct val="100000"/>
              <a:buFont typeface="Arial"/>
              <a:buChar char="•"/>
            </a:pPr>
            <a:r>
              <a:rPr sz="2000" b="1" dirty="0">
                <a:solidFill>
                  <a:srgbClr val="002395"/>
                </a:solidFill>
                <a:latin typeface="Interstate-Light"/>
                <a:ea typeface="Interstate-Light"/>
                <a:cs typeface="Interstate-Light"/>
                <a:sym typeface="Interstate-Light"/>
              </a:rPr>
              <a:t>Similarity</a:t>
            </a:r>
            <a:r>
              <a:rPr sz="2000" dirty="0">
                <a:solidFill>
                  <a:srgbClr val="002395"/>
                </a:solidFill>
                <a:latin typeface="Interstate-Light"/>
                <a:ea typeface="Interstate-Light"/>
                <a:cs typeface="Interstate-Light"/>
                <a:sym typeface="Interstate-Light"/>
              </a:rPr>
              <a:t>: Fame and money are less important than wisdom.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1" y="2017643"/>
            <a:ext cx="5469834" cy="4724400"/>
          </a:xfrm>
          <a:prstGeom prst="rect">
            <a:avLst/>
          </a:prstGeom>
          <a:solidFill>
            <a:srgbClr val="009900"/>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9" name="Shape 99"/>
          <p:cNvSpPr/>
          <p:nvPr/>
        </p:nvSpPr>
        <p:spPr>
          <a:xfrm>
            <a:off x="228600" y="228599"/>
            <a:ext cx="8610600" cy="553998"/>
          </a:xfrm>
          <a:prstGeom prst="rect">
            <a:avLst/>
          </a:prstGeom>
          <a:solidFill>
            <a:srgbClr val="0070C0"/>
          </a:solidFill>
          <a:ln w="12700">
            <a:miter lim="400000"/>
          </a:ln>
          <a:effectLst>
            <a:outerShdw blurRad="50800" dist="38100" dir="189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a:defRPr sz="4400">
                <a:latin typeface="Interstate-Regular"/>
                <a:ea typeface="Interstate-Regular"/>
                <a:cs typeface="Interstate-Regular"/>
                <a:sym typeface="Interstate-Regular"/>
              </a:defRPr>
            </a:lvl1pPr>
          </a:lstStyle>
          <a:p>
            <a:pPr lvl="0">
              <a:defRPr sz="1800"/>
            </a:pPr>
            <a:r>
              <a:rPr sz="3600">
                <a:solidFill>
                  <a:schemeClr val="bg1"/>
                </a:solidFill>
              </a:rPr>
              <a:t>Activity: 4 Scenarios</a:t>
            </a:r>
          </a:p>
        </p:txBody>
      </p:sp>
      <p:sp>
        <p:nvSpPr>
          <p:cNvPr id="100" name="Shape 100"/>
          <p:cNvSpPr/>
          <p:nvPr/>
        </p:nvSpPr>
        <p:spPr>
          <a:xfrm>
            <a:off x="218660" y="990600"/>
            <a:ext cx="8772939"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2000" dirty="0">
                <a:latin typeface="Interstate-Regular"/>
                <a:ea typeface="Interstate-Regular"/>
                <a:cs typeface="Interstate-Regular"/>
                <a:sym typeface="Interstate-Regular"/>
              </a:rPr>
              <a:t>We will be looking at 4 scenarios. </a:t>
            </a:r>
          </a:p>
          <a:p>
            <a:pPr lvl="0"/>
            <a:endParaRPr sz="2000" dirty="0">
              <a:latin typeface="Interstate-Regular"/>
              <a:ea typeface="Interstate-Regular"/>
              <a:cs typeface="Interstate-Regular"/>
              <a:sym typeface="Interstate-Regular"/>
            </a:endParaRPr>
          </a:p>
          <a:p>
            <a:pPr marL="457200" lvl="0" indent="-457200">
              <a:buClr>
                <a:srgbClr val="000000"/>
              </a:buClr>
              <a:buSzPct val="100000"/>
              <a:buFont typeface="Arial"/>
              <a:buChar char="•"/>
            </a:pPr>
            <a:r>
              <a:rPr lang="en-US" sz="2000" dirty="0" smtClean="0">
                <a:latin typeface="Interstate-Regular"/>
                <a:ea typeface="Interstate-Regular"/>
                <a:cs typeface="Interstate-Regular"/>
                <a:sym typeface="Interstate-Regular"/>
              </a:rPr>
              <a:t>Decide which saying/verse from </a:t>
            </a:r>
            <a:r>
              <a:rPr sz="2000" dirty="0" smtClean="0">
                <a:latin typeface="Interstate-Regular"/>
                <a:ea typeface="Interstate-Regular"/>
                <a:cs typeface="Interstate-Regular"/>
                <a:sym typeface="Interstate-Regular"/>
              </a:rPr>
              <a:t> </a:t>
            </a:r>
            <a:r>
              <a:rPr sz="2000" dirty="0">
                <a:latin typeface="Interstate-Regular"/>
                <a:ea typeface="Interstate-Regular"/>
                <a:cs typeface="Interstate-Regular"/>
                <a:sym typeface="Interstate-Regular"/>
              </a:rPr>
              <a:t>the </a:t>
            </a:r>
            <a:r>
              <a:rPr sz="2000" i="1" dirty="0">
                <a:latin typeface="Interstate-Regular"/>
                <a:ea typeface="Interstate-Regular"/>
                <a:cs typeface="Interstate-Regular"/>
                <a:sym typeface="Interstate-Regular"/>
              </a:rPr>
              <a:t>Analects </a:t>
            </a:r>
            <a:r>
              <a:rPr sz="2000" dirty="0">
                <a:latin typeface="Interstate-Regular"/>
                <a:ea typeface="Interstate-Regular"/>
                <a:cs typeface="Interstate-Regular"/>
                <a:sym typeface="Interstate-Regular"/>
              </a:rPr>
              <a:t>or </a:t>
            </a:r>
            <a:r>
              <a:rPr sz="2000" i="1" dirty="0">
                <a:latin typeface="Interstate-Regular"/>
                <a:ea typeface="Interstate-Regular"/>
                <a:cs typeface="Interstate-Regular"/>
                <a:sym typeface="Interstate-Regular"/>
              </a:rPr>
              <a:t>Dao De </a:t>
            </a:r>
            <a:r>
              <a:rPr sz="2000" i="1" dirty="0" smtClean="0">
                <a:latin typeface="Interstate-Regular"/>
                <a:ea typeface="Interstate-Regular"/>
                <a:cs typeface="Interstate-Regular"/>
                <a:sym typeface="Interstate-Regular"/>
              </a:rPr>
              <a:t>Jing</a:t>
            </a:r>
            <a:r>
              <a:rPr lang="en-US" sz="2000" dirty="0">
                <a:latin typeface="Interstate-Regular"/>
                <a:ea typeface="Interstate-Regular"/>
                <a:cs typeface="Interstate-Regular"/>
                <a:sym typeface="Interstate-Regular"/>
              </a:rPr>
              <a:t> </a:t>
            </a:r>
            <a:r>
              <a:rPr lang="en-US" sz="2000" dirty="0" smtClean="0">
                <a:latin typeface="Interstate-Regular"/>
                <a:ea typeface="Interstate-Regular"/>
                <a:cs typeface="Interstate-Regular"/>
                <a:sym typeface="Interstate-Regular"/>
              </a:rPr>
              <a:t>best fits the situation.</a:t>
            </a:r>
            <a:endParaRPr sz="2000" dirty="0">
              <a:latin typeface="Interstate-Regular"/>
              <a:ea typeface="Interstate-Regular"/>
              <a:cs typeface="Interstate-Regular"/>
              <a:sym typeface="Interstate-Regular"/>
            </a:endParaRPr>
          </a:p>
        </p:txBody>
      </p:sp>
      <p:pic>
        <p:nvPicPr>
          <p:cNvPr id="101" name="image10.jpg" descr="C:\Users\Keith\Desktop\BE087337.jpg"/>
          <p:cNvPicPr>
            <a:picLocks noChangeAspect="1"/>
          </p:cNvPicPr>
          <p:nvPr/>
        </p:nvPicPr>
        <p:blipFill>
          <a:blip r:embed="rId3">
            <a:extLst/>
          </a:blip>
          <a:stretch>
            <a:fillRect/>
          </a:stretch>
        </p:blipFill>
        <p:spPr>
          <a:xfrm>
            <a:off x="3200400" y="2189637"/>
            <a:ext cx="4999383" cy="438041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body" idx="1"/>
          </p:nvPr>
        </p:nvSpPr>
        <p:spPr>
          <a:xfrm>
            <a:off x="82826" y="1752600"/>
            <a:ext cx="4495800" cy="2435145"/>
          </a:xfrm>
          <a:prstGeom prst="rect">
            <a:avLst/>
          </a:prstGeom>
        </p:spPr>
        <p:txBody>
          <a:bodyPr lIns="0" tIns="0" rIns="0" bIns="0">
            <a:normAutofit/>
          </a:bodyPr>
          <a:lstStyle/>
          <a:p>
            <a:pPr marL="0" lvl="0" indent="0">
              <a:buNone/>
              <a:defRPr sz="1800"/>
            </a:pPr>
            <a:r>
              <a:rPr sz="2400" dirty="0">
                <a:solidFill>
                  <a:srgbClr val="002060"/>
                </a:solidFill>
              </a:rPr>
              <a:t>Chris, a friend of yours, needs help with math homework. You try and explain how to do the problems, but Chris says, </a:t>
            </a:r>
            <a:r>
              <a:rPr sz="2400" dirty="0" smtClean="0">
                <a:solidFill>
                  <a:srgbClr val="002060"/>
                </a:solidFill>
              </a:rPr>
              <a:t>“</a:t>
            </a:r>
            <a:r>
              <a:rPr lang="en-US" sz="2400" dirty="0" smtClean="0">
                <a:solidFill>
                  <a:srgbClr val="002060"/>
                </a:solidFill>
              </a:rPr>
              <a:t>Stop. </a:t>
            </a:r>
            <a:r>
              <a:rPr sz="2400" dirty="0" smtClean="0">
                <a:solidFill>
                  <a:srgbClr val="002060"/>
                </a:solidFill>
              </a:rPr>
              <a:t> </a:t>
            </a:r>
            <a:r>
              <a:rPr sz="2400" dirty="0">
                <a:solidFill>
                  <a:srgbClr val="002060"/>
                </a:solidFill>
              </a:rPr>
              <a:t>Just tell me the answers.”</a:t>
            </a:r>
          </a:p>
        </p:txBody>
      </p:sp>
      <p:sp>
        <p:nvSpPr>
          <p:cNvPr id="107" name="Shape 107"/>
          <p:cNvSpPr>
            <a:spLocks noGrp="1"/>
          </p:cNvSpPr>
          <p:nvPr>
            <p:ph type="title"/>
          </p:nvPr>
        </p:nvSpPr>
        <p:spPr>
          <a:xfrm>
            <a:off x="152400" y="76200"/>
            <a:ext cx="8229600" cy="707887"/>
          </a:xfrm>
          <a:prstGeom prst="rect">
            <a:avLst/>
          </a:prstGeom>
        </p:spPr>
        <p:txBody>
          <a:bodyPr lIns="0" tIns="0" rIns="0" bIns="0">
            <a:normAutofit/>
          </a:bodyPr>
          <a:lstStyle>
            <a:lvl1pPr marL="342900" indent="-342900">
              <a:defRPr sz="4000">
                <a:solidFill>
                  <a:srgbClr val="002395"/>
                </a:solidFill>
                <a:latin typeface="Interstate-Bold"/>
                <a:ea typeface="Interstate-Bold"/>
                <a:cs typeface="Interstate-Bold"/>
                <a:sym typeface="Interstate-Bold"/>
              </a:defRPr>
            </a:lvl1pPr>
          </a:lstStyle>
          <a:p>
            <a:pPr lvl="0" algn="l">
              <a:defRPr sz="1800">
                <a:solidFill>
                  <a:srgbClr val="000000"/>
                </a:solidFill>
              </a:defRPr>
            </a:pPr>
            <a:r>
              <a:rPr sz="3200" dirty="0">
                <a:solidFill>
                  <a:srgbClr val="002395"/>
                </a:solidFill>
              </a:rPr>
              <a:t>Scenario One</a:t>
            </a:r>
          </a:p>
        </p:txBody>
      </p:sp>
      <p:sp>
        <p:nvSpPr>
          <p:cNvPr id="5" name="Rectangle 4"/>
          <p:cNvSpPr/>
          <p:nvPr/>
        </p:nvSpPr>
        <p:spPr>
          <a:xfrm>
            <a:off x="76200" y="4876800"/>
            <a:ext cx="4572000" cy="1200329"/>
          </a:xfrm>
          <a:prstGeom prst="rect">
            <a:avLst/>
          </a:prstGeom>
        </p:spPr>
        <p:txBody>
          <a:bodyPr wrap="square">
            <a:spAutoFit/>
          </a:bodyPr>
          <a:lstStyle/>
          <a:p>
            <a:pPr lvl="0">
              <a:buClr>
                <a:srgbClr val="000000"/>
              </a:buClr>
              <a:buSzPct val="100000"/>
            </a:pPr>
            <a:r>
              <a:rPr lang="en-US" sz="2400" dirty="0">
                <a:solidFill>
                  <a:srgbClr val="002060"/>
                </a:solidFill>
                <a:latin typeface="Interstate-Regular"/>
                <a:ea typeface="Interstate-Regular"/>
                <a:cs typeface="Interstate-Regular"/>
                <a:sym typeface="Interstate-Regular"/>
              </a:rPr>
              <a:t>What would </a:t>
            </a:r>
            <a:r>
              <a:rPr lang="en-US" sz="2400" dirty="0" smtClean="0">
                <a:solidFill>
                  <a:srgbClr val="002060"/>
                </a:solidFill>
                <a:latin typeface="Interstate-Regular"/>
                <a:ea typeface="Interstate-Regular"/>
                <a:cs typeface="Interstate-Regular"/>
                <a:sym typeface="Interstate-Regular"/>
              </a:rPr>
              <a:t>the saying we chose recommend </a:t>
            </a:r>
            <a:r>
              <a:rPr lang="en-US" sz="2400" dirty="0">
                <a:solidFill>
                  <a:srgbClr val="002060"/>
                </a:solidFill>
                <a:latin typeface="Interstate-Regular"/>
                <a:ea typeface="Interstate-Regular"/>
                <a:cs typeface="Interstate-Regular"/>
                <a:sym typeface="Interstate-Regular"/>
              </a:rPr>
              <a:t>doing in this situation</a:t>
            </a:r>
            <a:r>
              <a:rPr lang="en-US" sz="2400" dirty="0" smtClean="0">
                <a:solidFill>
                  <a:srgbClr val="002060"/>
                </a:solidFill>
                <a:latin typeface="Interstate-Regular"/>
                <a:ea typeface="Interstate-Regular"/>
                <a:cs typeface="Interstate-Regular"/>
                <a:sym typeface="Interstate-Regular"/>
              </a:rPr>
              <a:t>?</a:t>
            </a:r>
            <a:endParaRPr lang="en-US" sz="2400" dirty="0">
              <a:solidFill>
                <a:srgbClr val="002060"/>
              </a:solidFill>
              <a:latin typeface="Interstate-Regular"/>
              <a:ea typeface="Interstate-Regular"/>
              <a:cs typeface="Interstate-Regular"/>
              <a:sym typeface="Interstate-Regula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body" idx="1"/>
          </p:nvPr>
        </p:nvSpPr>
        <p:spPr>
          <a:xfrm>
            <a:off x="228600" y="1447800"/>
            <a:ext cx="4191000" cy="4525963"/>
          </a:xfrm>
          <a:prstGeom prst="rect">
            <a:avLst/>
          </a:prstGeom>
        </p:spPr>
        <p:txBody>
          <a:bodyPr lIns="0" tIns="0" rIns="0" bIns="0">
            <a:normAutofit/>
          </a:bodyPr>
          <a:lstStyle/>
          <a:p>
            <a:pPr marL="0" lvl="0" indent="0">
              <a:buNone/>
              <a:defRPr sz="1800"/>
            </a:pPr>
            <a:r>
              <a:rPr sz="2400" dirty="0"/>
              <a:t>You have a huge project due for school in a month. You have to write a paper and give an oral report. You feel it is just too much work and you think you will never get it done.</a:t>
            </a:r>
          </a:p>
        </p:txBody>
      </p:sp>
      <p:sp>
        <p:nvSpPr>
          <p:cNvPr id="111" name="Shape 111"/>
          <p:cNvSpPr>
            <a:spLocks noGrp="1"/>
          </p:cNvSpPr>
          <p:nvPr>
            <p:ph type="title"/>
          </p:nvPr>
        </p:nvSpPr>
        <p:spPr>
          <a:xfrm>
            <a:off x="152400" y="0"/>
            <a:ext cx="8229600" cy="707887"/>
          </a:xfrm>
          <a:prstGeom prst="rect">
            <a:avLst/>
          </a:prstGeom>
        </p:spPr>
        <p:txBody>
          <a:bodyPr lIns="0" tIns="0" rIns="0" bIns="0">
            <a:normAutofit/>
          </a:bodyPr>
          <a:lstStyle>
            <a:lvl1pPr marL="342900" indent="-342900">
              <a:defRPr sz="4000">
                <a:solidFill>
                  <a:srgbClr val="002395"/>
                </a:solidFill>
                <a:latin typeface="Interstate-Bold"/>
                <a:ea typeface="Interstate-Bold"/>
                <a:cs typeface="Interstate-Bold"/>
                <a:sym typeface="Interstate-Bold"/>
              </a:defRPr>
            </a:lvl1pPr>
          </a:lstStyle>
          <a:p>
            <a:pPr lvl="0" algn="l">
              <a:defRPr sz="1800">
                <a:solidFill>
                  <a:srgbClr val="000000"/>
                </a:solidFill>
              </a:defRPr>
            </a:pPr>
            <a:r>
              <a:rPr sz="3200" dirty="0">
                <a:solidFill>
                  <a:srgbClr val="002395"/>
                </a:solidFill>
              </a:rPr>
              <a:t>Scenario Two</a:t>
            </a:r>
          </a:p>
        </p:txBody>
      </p:sp>
      <p:sp>
        <p:nvSpPr>
          <p:cNvPr id="5" name="Rectangle 4"/>
          <p:cNvSpPr/>
          <p:nvPr/>
        </p:nvSpPr>
        <p:spPr>
          <a:xfrm>
            <a:off x="76200" y="4876800"/>
            <a:ext cx="4572000" cy="1200329"/>
          </a:xfrm>
          <a:prstGeom prst="rect">
            <a:avLst/>
          </a:prstGeom>
        </p:spPr>
        <p:txBody>
          <a:bodyPr wrap="square">
            <a:spAutoFit/>
          </a:bodyPr>
          <a:lstStyle/>
          <a:p>
            <a:pPr lvl="0">
              <a:buClr>
                <a:srgbClr val="000000"/>
              </a:buClr>
              <a:buSzPct val="100000"/>
            </a:pPr>
            <a:r>
              <a:rPr lang="en-US" sz="2400" dirty="0">
                <a:solidFill>
                  <a:srgbClr val="002060"/>
                </a:solidFill>
                <a:latin typeface="Interstate-Regular"/>
                <a:ea typeface="Interstate-Regular"/>
                <a:cs typeface="Interstate-Regular"/>
                <a:sym typeface="Interstate-Regular"/>
              </a:rPr>
              <a:t>What would </a:t>
            </a:r>
            <a:r>
              <a:rPr lang="en-US" sz="2400" dirty="0" smtClean="0">
                <a:solidFill>
                  <a:srgbClr val="002060"/>
                </a:solidFill>
                <a:latin typeface="Interstate-Regular"/>
                <a:ea typeface="Interstate-Regular"/>
                <a:cs typeface="Interstate-Regular"/>
                <a:sym typeface="Interstate-Regular"/>
              </a:rPr>
              <a:t>the saying we chose recommend </a:t>
            </a:r>
            <a:r>
              <a:rPr lang="en-US" sz="2400" dirty="0">
                <a:solidFill>
                  <a:srgbClr val="002060"/>
                </a:solidFill>
                <a:latin typeface="Interstate-Regular"/>
                <a:ea typeface="Interstate-Regular"/>
                <a:cs typeface="Interstate-Regular"/>
                <a:sym typeface="Interstate-Regular"/>
              </a:rPr>
              <a:t>doing in this situation</a:t>
            </a:r>
            <a:r>
              <a:rPr lang="en-US" sz="2400" dirty="0" smtClean="0">
                <a:solidFill>
                  <a:srgbClr val="002060"/>
                </a:solidFill>
                <a:latin typeface="Interstate-Regular"/>
                <a:ea typeface="Interstate-Regular"/>
                <a:cs typeface="Interstate-Regular"/>
                <a:sym typeface="Interstate-Regular"/>
              </a:rPr>
              <a:t>?</a:t>
            </a:r>
            <a:endParaRPr lang="en-US" sz="2400" dirty="0">
              <a:solidFill>
                <a:srgbClr val="002060"/>
              </a:solidFill>
              <a:latin typeface="Interstate-Regular"/>
              <a:ea typeface="Interstate-Regular"/>
              <a:cs typeface="Interstate-Regular"/>
              <a:sym typeface="Interstate-Regula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body" idx="1"/>
          </p:nvPr>
        </p:nvSpPr>
        <p:spPr>
          <a:xfrm>
            <a:off x="228600" y="990600"/>
            <a:ext cx="4267200" cy="4525963"/>
          </a:xfrm>
          <a:prstGeom prst="rect">
            <a:avLst/>
          </a:prstGeom>
        </p:spPr>
        <p:txBody>
          <a:bodyPr lIns="0" tIns="0" rIns="0" bIns="0">
            <a:normAutofit/>
          </a:bodyPr>
          <a:lstStyle>
            <a:lvl1pPr marL="277749" indent="-277749" defTabSz="740663">
              <a:spcBef>
                <a:spcPts val="500"/>
              </a:spcBef>
              <a:defRPr sz="2268"/>
            </a:lvl1pPr>
          </a:lstStyle>
          <a:p>
            <a:pPr marL="0" lvl="0" indent="0">
              <a:buNone/>
              <a:defRPr sz="1800"/>
            </a:pPr>
            <a:r>
              <a:rPr sz="2100" dirty="0">
                <a:solidFill>
                  <a:srgbClr val="002060"/>
                </a:solidFill>
              </a:rPr>
              <a:t>You are the captain of a basketball team. Jamie, a player on your team, is not a good player and takes wild shots trying to show off. The other players want you to do something about Jamie because your team is losing its games. (Jamie has to play because you only have five players and you cannot get a replacement.)</a:t>
            </a:r>
          </a:p>
        </p:txBody>
      </p:sp>
      <p:sp>
        <p:nvSpPr>
          <p:cNvPr id="115" name="Shape 115"/>
          <p:cNvSpPr>
            <a:spLocks noGrp="1"/>
          </p:cNvSpPr>
          <p:nvPr>
            <p:ph type="title"/>
          </p:nvPr>
        </p:nvSpPr>
        <p:spPr>
          <a:xfrm>
            <a:off x="152400" y="152400"/>
            <a:ext cx="3505200" cy="707887"/>
          </a:xfrm>
          <a:prstGeom prst="rect">
            <a:avLst/>
          </a:prstGeom>
        </p:spPr>
        <p:txBody>
          <a:bodyPr lIns="0" tIns="0" rIns="0" bIns="0">
            <a:normAutofit/>
          </a:bodyPr>
          <a:lstStyle>
            <a:lvl1pPr marL="342900" indent="-342900">
              <a:defRPr sz="4000">
                <a:solidFill>
                  <a:srgbClr val="002395"/>
                </a:solidFill>
                <a:latin typeface="Interstate-Bold"/>
                <a:ea typeface="Interstate-Bold"/>
                <a:cs typeface="Interstate-Bold"/>
                <a:sym typeface="Interstate-Bold"/>
              </a:defRPr>
            </a:lvl1pPr>
          </a:lstStyle>
          <a:p>
            <a:pPr lvl="0" algn="l">
              <a:defRPr sz="1800">
                <a:solidFill>
                  <a:srgbClr val="000000"/>
                </a:solidFill>
              </a:defRPr>
            </a:pPr>
            <a:r>
              <a:rPr sz="3200" dirty="0">
                <a:solidFill>
                  <a:srgbClr val="002395"/>
                </a:solidFill>
              </a:rPr>
              <a:t>Scenario Three</a:t>
            </a:r>
          </a:p>
        </p:txBody>
      </p:sp>
      <p:sp>
        <p:nvSpPr>
          <p:cNvPr id="5" name="Rectangle 4"/>
          <p:cNvSpPr/>
          <p:nvPr/>
        </p:nvSpPr>
        <p:spPr>
          <a:xfrm>
            <a:off x="0" y="4876800"/>
            <a:ext cx="4572000" cy="1015663"/>
          </a:xfrm>
          <a:prstGeom prst="rect">
            <a:avLst/>
          </a:prstGeom>
        </p:spPr>
        <p:txBody>
          <a:bodyPr wrap="square">
            <a:spAutoFit/>
          </a:bodyPr>
          <a:lstStyle/>
          <a:p>
            <a:pPr lvl="0">
              <a:buClr>
                <a:srgbClr val="000000"/>
              </a:buClr>
              <a:buSzPct val="100000"/>
            </a:pPr>
            <a:r>
              <a:rPr lang="en-US" sz="2000" dirty="0">
                <a:solidFill>
                  <a:srgbClr val="002060"/>
                </a:solidFill>
                <a:latin typeface="Interstate-Regular"/>
                <a:ea typeface="Interstate-Regular"/>
                <a:cs typeface="Interstate-Regular"/>
                <a:sym typeface="Interstate-Regular"/>
              </a:rPr>
              <a:t>What would </a:t>
            </a:r>
            <a:r>
              <a:rPr lang="en-US" sz="2000" dirty="0" smtClean="0">
                <a:solidFill>
                  <a:srgbClr val="002060"/>
                </a:solidFill>
                <a:latin typeface="Interstate-Regular"/>
                <a:ea typeface="Interstate-Regular"/>
                <a:cs typeface="Interstate-Regular"/>
                <a:sym typeface="Interstate-Regular"/>
              </a:rPr>
              <a:t>the saying we chose recommend </a:t>
            </a:r>
            <a:r>
              <a:rPr lang="en-US" sz="2000" dirty="0">
                <a:solidFill>
                  <a:srgbClr val="002060"/>
                </a:solidFill>
                <a:latin typeface="Interstate-Regular"/>
                <a:ea typeface="Interstate-Regular"/>
                <a:cs typeface="Interstate-Regular"/>
                <a:sym typeface="Interstate-Regular"/>
              </a:rPr>
              <a:t>doing in this situation</a:t>
            </a:r>
            <a:r>
              <a:rPr lang="en-US" sz="2000" dirty="0" smtClean="0">
                <a:solidFill>
                  <a:srgbClr val="002060"/>
                </a:solidFill>
                <a:latin typeface="Interstate-Regular"/>
                <a:ea typeface="Interstate-Regular"/>
                <a:cs typeface="Interstate-Regular"/>
                <a:sym typeface="Interstate-Regular"/>
              </a:rPr>
              <a:t>?</a:t>
            </a:r>
          </a:p>
          <a:p>
            <a:pPr lvl="0">
              <a:buClr>
                <a:srgbClr val="000000"/>
              </a:buClr>
              <a:buSzPct val="100000"/>
            </a:pPr>
            <a:r>
              <a:rPr lang="en-US" sz="2000" dirty="0" smtClean="0">
                <a:solidFill>
                  <a:srgbClr val="002060"/>
                </a:solidFill>
                <a:latin typeface="Interstate-Regular"/>
                <a:ea typeface="Interstate-Regular"/>
                <a:cs typeface="Interstate-Regular"/>
                <a:sym typeface="Interstate-Regular"/>
              </a:rPr>
              <a:t>Why? </a:t>
            </a:r>
            <a:endParaRPr lang="en-US" sz="2000" dirty="0">
              <a:solidFill>
                <a:srgbClr val="002060"/>
              </a:solidFill>
              <a:latin typeface="Interstate-Regular"/>
              <a:ea typeface="Interstate-Regular"/>
              <a:cs typeface="Interstate-Regular"/>
              <a:sym typeface="Interstate-Regula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body" idx="1"/>
          </p:nvPr>
        </p:nvSpPr>
        <p:spPr>
          <a:xfrm>
            <a:off x="304800" y="1166018"/>
            <a:ext cx="4114800" cy="4525963"/>
          </a:xfrm>
          <a:prstGeom prst="rect">
            <a:avLst/>
          </a:prstGeom>
        </p:spPr>
        <p:txBody>
          <a:bodyPr lIns="0" tIns="0" rIns="0" bIns="0">
            <a:normAutofit/>
          </a:bodyPr>
          <a:lstStyle>
            <a:lvl1pPr marL="308609" indent="-308609" defTabSz="822959">
              <a:defRPr sz="2520"/>
            </a:lvl1pPr>
          </a:lstStyle>
          <a:p>
            <a:pPr marL="0" lvl="0" indent="0">
              <a:buNone/>
              <a:defRPr sz="1800"/>
            </a:pPr>
            <a:r>
              <a:rPr sz="2200" dirty="0"/>
              <a:t>To give your parents a surprise, you spent Saturday cleaning house while they were away. Your younger brother and older sister did not help. They watched TV. When your parents returned home, you brother and sister said to them, “Look what we did. We cleaned the house for you.”</a:t>
            </a:r>
          </a:p>
        </p:txBody>
      </p:sp>
      <p:sp>
        <p:nvSpPr>
          <p:cNvPr id="119" name="Shape 119"/>
          <p:cNvSpPr>
            <a:spLocks noGrp="1"/>
          </p:cNvSpPr>
          <p:nvPr>
            <p:ph type="title"/>
          </p:nvPr>
        </p:nvSpPr>
        <p:spPr>
          <a:xfrm>
            <a:off x="152400" y="228600"/>
            <a:ext cx="8229600" cy="707887"/>
          </a:xfrm>
          <a:prstGeom prst="rect">
            <a:avLst/>
          </a:prstGeom>
        </p:spPr>
        <p:txBody>
          <a:bodyPr lIns="0" tIns="0" rIns="0" bIns="0">
            <a:normAutofit/>
          </a:bodyPr>
          <a:lstStyle>
            <a:lvl1pPr marL="342900" indent="-342900">
              <a:defRPr sz="4000">
                <a:solidFill>
                  <a:srgbClr val="002395"/>
                </a:solidFill>
                <a:latin typeface="Interstate-Bold"/>
                <a:ea typeface="Interstate-Bold"/>
                <a:cs typeface="Interstate-Bold"/>
                <a:sym typeface="Interstate-Bold"/>
              </a:defRPr>
            </a:lvl1pPr>
          </a:lstStyle>
          <a:p>
            <a:pPr lvl="0" algn="l">
              <a:defRPr sz="1800">
                <a:solidFill>
                  <a:srgbClr val="000000"/>
                </a:solidFill>
              </a:defRPr>
            </a:pPr>
            <a:r>
              <a:rPr sz="3200" dirty="0">
                <a:solidFill>
                  <a:srgbClr val="002395"/>
                </a:solidFill>
              </a:rPr>
              <a:t>Scenario Four</a:t>
            </a:r>
          </a:p>
        </p:txBody>
      </p:sp>
      <p:sp>
        <p:nvSpPr>
          <p:cNvPr id="5" name="Rectangle 4"/>
          <p:cNvSpPr/>
          <p:nvPr/>
        </p:nvSpPr>
        <p:spPr>
          <a:xfrm>
            <a:off x="152400" y="5029200"/>
            <a:ext cx="4572000" cy="1015663"/>
          </a:xfrm>
          <a:prstGeom prst="rect">
            <a:avLst/>
          </a:prstGeom>
        </p:spPr>
        <p:txBody>
          <a:bodyPr wrap="square">
            <a:spAutoFit/>
          </a:bodyPr>
          <a:lstStyle/>
          <a:p>
            <a:pPr lvl="0">
              <a:buClr>
                <a:srgbClr val="000000"/>
              </a:buClr>
              <a:buSzPct val="100000"/>
            </a:pPr>
            <a:r>
              <a:rPr lang="en-US" sz="2000" dirty="0">
                <a:solidFill>
                  <a:srgbClr val="002060"/>
                </a:solidFill>
                <a:latin typeface="Interstate-Regular"/>
                <a:ea typeface="Interstate-Regular"/>
                <a:cs typeface="Interstate-Regular"/>
                <a:sym typeface="Interstate-Regular"/>
              </a:rPr>
              <a:t>What would </a:t>
            </a:r>
            <a:r>
              <a:rPr lang="en-US" sz="2000" dirty="0" smtClean="0">
                <a:solidFill>
                  <a:srgbClr val="002060"/>
                </a:solidFill>
                <a:latin typeface="Interstate-Regular"/>
                <a:ea typeface="Interstate-Regular"/>
                <a:cs typeface="Interstate-Regular"/>
                <a:sym typeface="Interstate-Regular"/>
              </a:rPr>
              <a:t>the saying we chose recommend </a:t>
            </a:r>
            <a:r>
              <a:rPr lang="en-US" sz="2000" dirty="0">
                <a:solidFill>
                  <a:srgbClr val="002060"/>
                </a:solidFill>
                <a:latin typeface="Interstate-Regular"/>
                <a:ea typeface="Interstate-Regular"/>
                <a:cs typeface="Interstate-Regular"/>
                <a:sym typeface="Interstate-Regular"/>
              </a:rPr>
              <a:t>doing in this situation</a:t>
            </a:r>
            <a:r>
              <a:rPr lang="en-US" sz="2000" dirty="0" smtClean="0">
                <a:solidFill>
                  <a:srgbClr val="002060"/>
                </a:solidFill>
                <a:latin typeface="Interstate-Regular"/>
                <a:ea typeface="Interstate-Regular"/>
                <a:cs typeface="Interstate-Regular"/>
                <a:sym typeface="Interstate-Regular"/>
              </a:rPr>
              <a:t>?</a:t>
            </a:r>
          </a:p>
          <a:p>
            <a:pPr lvl="0">
              <a:buClr>
                <a:srgbClr val="000000"/>
              </a:buClr>
              <a:buSzPct val="100000"/>
            </a:pPr>
            <a:r>
              <a:rPr lang="en-US" sz="2000" dirty="0" smtClean="0">
                <a:solidFill>
                  <a:srgbClr val="002060"/>
                </a:solidFill>
                <a:latin typeface="Interstate-Regular"/>
                <a:ea typeface="Interstate-Regular"/>
                <a:cs typeface="Interstate-Regular"/>
                <a:sym typeface="Interstate-Regular"/>
              </a:rPr>
              <a:t>Why? </a:t>
            </a:r>
            <a:endParaRPr lang="en-US" sz="2000" dirty="0">
              <a:solidFill>
                <a:srgbClr val="002060"/>
              </a:solidFill>
              <a:latin typeface="Interstate-Regular"/>
              <a:ea typeface="Interstate-Regular"/>
              <a:cs typeface="Interstate-Regular"/>
              <a:sym typeface="Interstate-Regula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8046" y="1295400"/>
            <a:ext cx="2717575"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400" dirty="0">
                <a:solidFill>
                  <a:srgbClr val="333399"/>
                </a:solidFill>
                <a:latin typeface="Interstate-Regular" panose="02000603020000020004" pitchFamily="2" charset="0"/>
              </a:rPr>
              <a:t>Complex Text</a:t>
            </a:r>
          </a:p>
          <a:p>
            <a:pPr marL="0" marR="0" indent="0" algn="l" defTabSz="914400" rtl="0" fontAlgn="auto" latinLnBrk="1" hangingPunct="0">
              <a:lnSpc>
                <a:spcPct val="100000"/>
              </a:lnSpc>
              <a:spcBef>
                <a:spcPts val="0"/>
              </a:spcBef>
              <a:spcAft>
                <a:spcPts val="0"/>
              </a:spcAft>
              <a:buClrTx/>
              <a:buSzTx/>
              <a:buFontTx/>
              <a:buNone/>
              <a:tabLst/>
            </a:pPr>
            <a:endParaRPr lang="en-US" sz="2400" dirty="0">
              <a:solidFill>
                <a:srgbClr val="333399"/>
              </a:solidFill>
              <a:latin typeface="Interstate-Regular" panose="02000603020000020004" pitchFamily="2" charset="0"/>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333399"/>
              </a:solidFill>
              <a:effectLst/>
              <a:uFillTx/>
              <a:latin typeface="Interstate-Regular" panose="02000603020000020004" pitchFamily="2" charset="0"/>
              <a:sym typeface="Arial"/>
            </a:endParaRPr>
          </a:p>
        </p:txBody>
      </p:sp>
      <p:sp>
        <p:nvSpPr>
          <p:cNvPr id="4" name="TextBox 3"/>
          <p:cNvSpPr txBox="1"/>
          <p:nvPr/>
        </p:nvSpPr>
        <p:spPr>
          <a:xfrm>
            <a:off x="1600200" y="2076121"/>
            <a:ext cx="2971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400" dirty="0">
                <a:solidFill>
                  <a:srgbClr val="333399"/>
                </a:solidFill>
                <a:latin typeface="Interstate-Regular" panose="02000603020000020004" pitchFamily="2" charset="0"/>
              </a:rPr>
              <a:t>Source documents</a:t>
            </a:r>
          </a:p>
        </p:txBody>
      </p:sp>
      <p:sp>
        <p:nvSpPr>
          <p:cNvPr id="6" name="TextBox 5"/>
          <p:cNvSpPr txBox="1"/>
          <p:nvPr/>
        </p:nvSpPr>
        <p:spPr>
          <a:xfrm>
            <a:off x="2092187" y="3810000"/>
            <a:ext cx="6061213" cy="1107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400" dirty="0">
                <a:solidFill>
                  <a:srgbClr val="333399"/>
                </a:solidFill>
                <a:latin typeface="Interstate-Regular" panose="02000603020000020004" pitchFamily="2" charset="0"/>
              </a:rPr>
              <a:t>Speaking of relevant…</a:t>
            </a:r>
          </a:p>
          <a:p>
            <a:pPr marL="0" marR="0" indent="0" algn="l" defTabSz="914400" rtl="0" fontAlgn="auto" latinLnBrk="1" hangingPunct="0">
              <a:lnSpc>
                <a:spcPct val="100000"/>
              </a:lnSpc>
              <a:spcBef>
                <a:spcPts val="0"/>
              </a:spcBef>
              <a:spcAft>
                <a:spcPts val="0"/>
              </a:spcAft>
              <a:buClrTx/>
              <a:buSzTx/>
              <a:buFontTx/>
              <a:buNone/>
              <a:tabLst/>
            </a:pPr>
            <a:endParaRPr lang="en-US" dirty="0">
              <a:solidFill>
                <a:srgbClr val="000000"/>
              </a:solidFill>
              <a:latin typeface="Interstate-Regular" panose="02000603020000020004" pitchFamily="2" charset="0"/>
            </a:endParaRPr>
          </a:p>
          <a:p>
            <a:pPr marL="0" marR="0" indent="0" algn="l" defTabSz="914400" rtl="0" fontAlgn="auto" latinLnBrk="1" hangingPunct="0">
              <a:lnSpc>
                <a:spcPct val="100000"/>
              </a:lnSpc>
              <a:spcBef>
                <a:spcPts val="0"/>
              </a:spcBef>
              <a:spcAft>
                <a:spcPts val="0"/>
              </a:spcAft>
              <a:buClrTx/>
              <a:buSzTx/>
              <a:buFontTx/>
              <a:buNone/>
              <a:tabLst/>
            </a:pPr>
            <a:r>
              <a:rPr lang="en-US" sz="2400" dirty="0">
                <a:solidFill>
                  <a:srgbClr val="333399"/>
                </a:solidFill>
                <a:latin typeface="Interstate-Regular" panose="02000603020000020004" pitchFamily="2" charset="0"/>
              </a:rPr>
              <a:t>Ancient text and modern day scenario.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5608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14" y="284163"/>
            <a:ext cx="782161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29402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599"/>
            <a:ext cx="7620000" cy="3108541"/>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chemeClr val="bg1"/>
                </a:solidFill>
                <a:effectLst/>
                <a:uFillTx/>
                <a:latin typeface="Interstate-Regular" panose="02000603020000020004" pitchFamily="2" charset="0"/>
                <a:sym typeface="Arial"/>
              </a:rPr>
              <a:t>Presenters</a:t>
            </a:r>
          </a:p>
          <a:p>
            <a:pPr marL="0" marR="0" indent="0" algn="ctr" defTabSz="914400" rtl="0" fontAlgn="auto" latinLnBrk="1" hangingPunct="0">
              <a:lnSpc>
                <a:spcPct val="100000"/>
              </a:lnSpc>
              <a:spcBef>
                <a:spcPts val="0"/>
              </a:spcBef>
              <a:spcAft>
                <a:spcPts val="0"/>
              </a:spcAft>
              <a:buClrTx/>
              <a:buSzTx/>
              <a:buFontTx/>
              <a:buNone/>
              <a:tabLst/>
            </a:pPr>
            <a:endParaRPr lang="en-US" sz="2800" dirty="0">
              <a:solidFill>
                <a:schemeClr val="bg1"/>
              </a:solidFill>
              <a:latin typeface="Interstate-Regular" panose="02000603020000020004" pitchFamily="2" charset="0"/>
            </a:endParaRPr>
          </a:p>
          <a:p>
            <a:pPr marL="0" marR="0" indent="0" algn="ctr"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chemeClr val="bg1"/>
                </a:solidFill>
                <a:effectLst/>
                <a:uFillTx/>
                <a:latin typeface="Interstate-Regular" panose="02000603020000020004" pitchFamily="2" charset="0"/>
                <a:sym typeface="Arial"/>
              </a:rPr>
              <a:t>Keith</a:t>
            </a:r>
            <a:r>
              <a:rPr kumimoji="0" lang="en-US" sz="2800" b="0" i="0" u="none" strike="noStrike" cap="none" spc="0" normalizeH="0" dirty="0" smtClean="0">
                <a:ln>
                  <a:noFill/>
                </a:ln>
                <a:solidFill>
                  <a:schemeClr val="bg1"/>
                </a:solidFill>
                <a:effectLst/>
                <a:uFillTx/>
                <a:latin typeface="Interstate-Regular" panose="02000603020000020004" pitchFamily="2" charset="0"/>
                <a:sym typeface="Arial"/>
              </a:rPr>
              <a:t> Mataya</a:t>
            </a:r>
          </a:p>
          <a:p>
            <a:pPr marL="0" marR="0" indent="0" algn="ctr" defTabSz="914400" rtl="0" fontAlgn="auto" latinLnBrk="1" hangingPunct="0">
              <a:lnSpc>
                <a:spcPct val="100000"/>
              </a:lnSpc>
              <a:spcBef>
                <a:spcPts val="0"/>
              </a:spcBef>
              <a:spcAft>
                <a:spcPts val="0"/>
              </a:spcAft>
              <a:buClrTx/>
              <a:buSzTx/>
              <a:buFontTx/>
              <a:buNone/>
              <a:tabLst/>
            </a:pPr>
            <a:endParaRPr lang="en-US" sz="2800" baseline="0" dirty="0">
              <a:solidFill>
                <a:schemeClr val="bg1"/>
              </a:solidFill>
              <a:latin typeface="Interstate-Regular" panose="02000603020000020004" pitchFamily="2" charset="0"/>
            </a:endParaRPr>
          </a:p>
          <a:p>
            <a:pPr marL="0" marR="0" indent="0" algn="ctr"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chemeClr val="bg1"/>
                </a:solidFill>
                <a:effectLst/>
                <a:uFillTx/>
                <a:latin typeface="Interstate-Regular" panose="02000603020000020004" pitchFamily="2" charset="0"/>
                <a:sym typeface="Arial"/>
              </a:rPr>
              <a:t>Keri Doggett</a:t>
            </a:r>
          </a:p>
          <a:p>
            <a:pPr marL="0" marR="0" indent="0" algn="ctr" defTabSz="914400" rtl="0" fontAlgn="auto" latinLnBrk="1" hangingPunct="0">
              <a:lnSpc>
                <a:spcPct val="100000"/>
              </a:lnSpc>
              <a:spcBef>
                <a:spcPts val="0"/>
              </a:spcBef>
              <a:spcAft>
                <a:spcPts val="0"/>
              </a:spcAft>
              <a:buClrTx/>
              <a:buSzTx/>
              <a:buFontTx/>
              <a:buNone/>
              <a:tabLst/>
            </a:pPr>
            <a:endParaRPr lang="en-US" sz="2800" baseline="0" dirty="0">
              <a:solidFill>
                <a:schemeClr val="bg1"/>
              </a:solidFill>
              <a:latin typeface="Interstate-Regular" panose="02000603020000020004" pitchFamily="2" charset="0"/>
            </a:endParaRPr>
          </a:p>
          <a:p>
            <a:pPr marL="0" marR="0" indent="0" algn="ctr"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chemeClr val="bg1"/>
                </a:solidFill>
                <a:effectLst/>
                <a:uFillTx/>
                <a:latin typeface="Interstate-Regular" panose="02000603020000020004" pitchFamily="2" charset="0"/>
                <a:sym typeface="Arial"/>
              </a:rPr>
              <a:t>Constitutional Rights Foundation</a:t>
            </a:r>
            <a:endParaRPr kumimoji="0" lang="en-US" sz="2800" b="0" i="0" u="none" strike="noStrike" cap="none" spc="0" normalizeH="0" baseline="0" dirty="0">
              <a:ln>
                <a:noFill/>
              </a:ln>
              <a:solidFill>
                <a:schemeClr val="bg1"/>
              </a:solidFill>
              <a:effectLst/>
              <a:uFillTx/>
              <a:latin typeface="Interstate-Regular" panose="02000603020000020004" pitchFamily="2" charset="0"/>
              <a:sym typeface="Arial"/>
            </a:endParaRPr>
          </a:p>
        </p:txBody>
      </p:sp>
    </p:spTree>
    <p:extLst>
      <p:ext uri="{BB962C8B-B14F-4D97-AF65-F5344CB8AC3E}">
        <p14:creationId xmlns:p14="http://schemas.microsoft.com/office/powerpoint/2010/main" val="337396593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2"/>
          <p:cNvSpPr/>
          <p:nvPr/>
        </p:nvSpPr>
        <p:spPr>
          <a:xfrm>
            <a:off x="1219200" y="838200"/>
            <a:ext cx="6784026" cy="40934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defTabSz="457200"/>
            <a:r>
              <a:rPr sz="2000" b="1" dirty="0">
                <a:uFill>
                  <a:solidFill/>
                </a:uFill>
                <a:latin typeface="Interstate-Light" panose="02000606030000020004" pitchFamily="2" charset="0"/>
                <a:ea typeface="Times New Roman"/>
                <a:cs typeface="Times New Roman"/>
                <a:sym typeface="Times New Roman"/>
              </a:rPr>
              <a:t>Common Core Standard-Literacy.RH.6-8.1: </a:t>
            </a:r>
            <a:r>
              <a:rPr sz="2000" dirty="0">
                <a:uFill>
                  <a:solidFill/>
                </a:uFill>
                <a:latin typeface="Interstate-Light" panose="02000606030000020004" pitchFamily="2" charset="0"/>
                <a:ea typeface="Times New Roman"/>
                <a:cs typeface="Times New Roman"/>
                <a:sym typeface="Times New Roman"/>
              </a:rPr>
              <a:t>Cite specific textual evidence to support analysis of primary and secondary sources.</a:t>
            </a:r>
          </a:p>
          <a:p>
            <a:pPr lvl="0" defTabSz="457200"/>
            <a:endParaRPr sz="2000" dirty="0">
              <a:uFill>
                <a:solidFill/>
              </a:uFill>
              <a:latin typeface="Interstate-Light" panose="02000606030000020004" pitchFamily="2" charset="0"/>
              <a:ea typeface="Times New Roman"/>
              <a:cs typeface="Times New Roman"/>
              <a:sym typeface="Times New Roman"/>
            </a:endParaRPr>
          </a:p>
          <a:p>
            <a:pPr lvl="0" defTabSz="457200"/>
            <a:r>
              <a:rPr sz="2000" b="1" dirty="0">
                <a:uFill>
                  <a:solidFill/>
                </a:uFill>
                <a:latin typeface="Interstate-Light" panose="02000606030000020004" pitchFamily="2" charset="0"/>
                <a:ea typeface="Times New Roman"/>
                <a:cs typeface="Times New Roman"/>
                <a:sym typeface="Times New Roman"/>
              </a:rPr>
              <a:t>Common Core Standard-Literacy.RH.6-8.2: </a:t>
            </a:r>
            <a:r>
              <a:rPr sz="2000" dirty="0">
                <a:uFill>
                  <a:solidFill/>
                </a:uFill>
                <a:latin typeface="Interstate-Light" panose="02000606030000020004" pitchFamily="2" charset="0"/>
                <a:ea typeface="Times New Roman"/>
                <a:cs typeface="Times New Roman"/>
                <a:sym typeface="Times New Roman"/>
              </a:rPr>
              <a:t>Determine the central ideas or information of a primary or secondary source; provide an accurate summary of the source distinct from prior knowledge or opinions.</a:t>
            </a:r>
          </a:p>
          <a:p>
            <a:pPr lvl="0" defTabSz="457200"/>
            <a:endParaRPr sz="2000" dirty="0">
              <a:uFill>
                <a:solidFill/>
              </a:uFill>
              <a:latin typeface="Interstate-Light" panose="02000606030000020004" pitchFamily="2" charset="0"/>
              <a:ea typeface="Times New Roman"/>
              <a:cs typeface="Times New Roman"/>
              <a:sym typeface="Times New Roman"/>
            </a:endParaRPr>
          </a:p>
          <a:p>
            <a:pPr lvl="0" defTabSz="457200"/>
            <a:r>
              <a:rPr sz="2000" b="1" dirty="0">
                <a:uFill>
                  <a:solidFill/>
                </a:uFill>
                <a:latin typeface="Interstate-Light" panose="02000606030000020004" pitchFamily="2" charset="0"/>
                <a:ea typeface="Times New Roman"/>
                <a:cs typeface="Times New Roman"/>
                <a:sym typeface="Times New Roman"/>
              </a:rPr>
              <a:t>Common Core Standard-Literacy.RH.6-8.4: </a:t>
            </a:r>
            <a:r>
              <a:rPr sz="2000" dirty="0">
                <a:uFill>
                  <a:solidFill/>
                </a:uFill>
                <a:latin typeface="Interstate-Light" panose="02000606030000020004" pitchFamily="2" charset="0"/>
                <a:ea typeface="Times New Roman"/>
                <a:cs typeface="Times New Roman"/>
                <a:sym typeface="Times New Roman"/>
              </a:rPr>
              <a:t>Determine the meaning of words and phrases as they are used in a text, including vocabulary specific to domains related to history/social studies.</a:t>
            </a:r>
          </a:p>
        </p:txBody>
      </p:sp>
    </p:spTree>
    <p:extLst>
      <p:ext uri="{BB962C8B-B14F-4D97-AF65-F5344CB8AC3E}">
        <p14:creationId xmlns:p14="http://schemas.microsoft.com/office/powerpoint/2010/main" val="282618604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228600" y="228600"/>
            <a:ext cx="8610600" cy="764540"/>
          </a:xfrm>
          <a:prstGeom prst="rect">
            <a:avLst/>
          </a:prstGeom>
          <a:solidFill>
            <a:srgbClr val="00B0F0"/>
          </a:solidFill>
          <a:ln/>
          <a:extLst>
            <a:ext uri="{C572A759-6A51-4108-AA02-DFA0A04FC94B}">
              <ma14:wrappingTextBoxFlag xmlns:ma14="http://schemas.microsoft.com/office/mac/drawingml/2011/main" xmlns="" val="1"/>
            </a:ext>
          </a:extLst>
        </p:spPr>
        <p:style>
          <a:lnRef idx="0">
            <a:schemeClr val="accent2"/>
          </a:lnRef>
          <a:fillRef idx="3">
            <a:schemeClr val="accent2"/>
          </a:fillRef>
          <a:effectRef idx="3">
            <a:schemeClr val="accent2"/>
          </a:effectRef>
          <a:fontRef idx="minor">
            <a:schemeClr val="lt1"/>
          </a:fontRef>
        </p:style>
        <p:txBody>
          <a:bodyPr lIns="0" tIns="0" rIns="0" bIns="0">
            <a:spAutoFit/>
          </a:bodyPr>
          <a:lstStyle>
            <a:lvl1pPr algn="ctr">
              <a:defRPr sz="4400">
                <a:latin typeface="Interstate-Regular"/>
                <a:ea typeface="Interstate-Regular"/>
                <a:cs typeface="Interstate-Regular"/>
                <a:sym typeface="Interstate-Regular"/>
              </a:defRPr>
            </a:lvl1pPr>
          </a:lstStyle>
          <a:p>
            <a:pPr lvl="0">
              <a:defRPr sz="1800"/>
            </a:pPr>
            <a:r>
              <a:rPr sz="4400" dirty="0"/>
              <a:t>Bonus Activity!</a:t>
            </a:r>
          </a:p>
        </p:txBody>
      </p:sp>
      <p:sp>
        <p:nvSpPr>
          <p:cNvPr id="122" name="Shape 122"/>
          <p:cNvSpPr/>
          <p:nvPr/>
        </p:nvSpPr>
        <p:spPr>
          <a:xfrm>
            <a:off x="228600" y="1295399"/>
            <a:ext cx="4648200" cy="2585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2400" dirty="0" smtClean="0">
                <a:latin typeface="Interstate-Regular"/>
                <a:ea typeface="Interstate-Regular"/>
                <a:cs typeface="Interstate-Regular"/>
                <a:sym typeface="Interstate-Regular"/>
              </a:rPr>
              <a:t>Take </a:t>
            </a:r>
            <a:r>
              <a:rPr sz="2400" dirty="0">
                <a:latin typeface="Interstate-Regular"/>
                <a:ea typeface="Interstate-Regular"/>
                <a:cs typeface="Interstate-Regular"/>
                <a:sym typeface="Interstate-Regular"/>
              </a:rPr>
              <a:t>the following saying from </a:t>
            </a:r>
            <a:r>
              <a:rPr sz="2400" dirty="0" smtClean="0">
                <a:latin typeface="Interstate-Regular"/>
                <a:ea typeface="Interstate-Regular"/>
                <a:cs typeface="Interstate-Regular"/>
                <a:sym typeface="Interstate-Regular"/>
              </a:rPr>
              <a:t>Confucius</a:t>
            </a:r>
            <a:r>
              <a:rPr lang="en-US" sz="2400" dirty="0" smtClean="0">
                <a:latin typeface="Interstate-Regular"/>
                <a:ea typeface="Interstate-Regular"/>
                <a:cs typeface="Interstate-Regular"/>
                <a:sym typeface="Interstate-Regular"/>
              </a:rPr>
              <a:t> and re-write it in your own words. Then</a:t>
            </a:r>
            <a:r>
              <a:rPr lang="en-US" sz="2400" dirty="0">
                <a:latin typeface="Interstate-Regular"/>
                <a:ea typeface="Interstate-Regular"/>
                <a:cs typeface="Interstate-Regular"/>
                <a:sym typeface="Interstate-Regular"/>
              </a:rPr>
              <a:t> </a:t>
            </a:r>
            <a:r>
              <a:rPr sz="2400" dirty="0" smtClean="0">
                <a:latin typeface="Interstate-Regular"/>
                <a:ea typeface="Interstate-Regular"/>
                <a:cs typeface="Interstate-Regular"/>
                <a:sym typeface="Interstate-Regular"/>
              </a:rPr>
              <a:t>write </a:t>
            </a:r>
            <a:r>
              <a:rPr sz="2400" dirty="0">
                <a:latin typeface="Interstate-Regular"/>
                <a:ea typeface="Interstate-Regular"/>
                <a:cs typeface="Interstate-Regular"/>
                <a:sym typeface="Interstate-Regular"/>
              </a:rPr>
              <a:t>a scenario where you think his wisdom might be useful!</a:t>
            </a:r>
          </a:p>
          <a:p>
            <a:pPr lvl="0"/>
            <a:endParaRPr sz="2400" dirty="0">
              <a:latin typeface="Interstate-Regular"/>
              <a:ea typeface="Interstate-Regular"/>
              <a:cs typeface="Interstate-Regular"/>
              <a:sym typeface="Interstate-Regular"/>
            </a:endParaRPr>
          </a:p>
          <a:p>
            <a:pPr lvl="0"/>
            <a:endParaRPr sz="2400" dirty="0">
              <a:latin typeface="Interstate-Regular"/>
              <a:ea typeface="Interstate-Regular"/>
              <a:cs typeface="Interstate-Regular"/>
              <a:sym typeface="Interstate-Regular"/>
            </a:endParaRPr>
          </a:p>
        </p:txBody>
      </p:sp>
      <p:pic>
        <p:nvPicPr>
          <p:cNvPr id="123" name="image9.jpg" descr="C:\Users\Keith\Desktop\Confucius.jpg"/>
          <p:cNvPicPr/>
          <p:nvPr/>
        </p:nvPicPr>
        <p:blipFill>
          <a:blip r:embed="rId3">
            <a:extLst/>
          </a:blip>
          <a:stretch>
            <a:fillRect/>
          </a:stretch>
        </p:blipFill>
        <p:spPr>
          <a:xfrm>
            <a:off x="5295763" y="1435100"/>
            <a:ext cx="3218689" cy="4715256"/>
          </a:xfrm>
          <a:prstGeom prst="rect">
            <a:avLst/>
          </a:prstGeom>
          <a:ln w="12700">
            <a:miter lim="400000"/>
          </a:ln>
        </p:spPr>
      </p:pic>
      <p:sp>
        <p:nvSpPr>
          <p:cNvPr id="124" name="Shape 124"/>
          <p:cNvSpPr/>
          <p:nvPr/>
        </p:nvSpPr>
        <p:spPr>
          <a:xfrm>
            <a:off x="152400" y="3502056"/>
            <a:ext cx="5008575"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Bef>
                <a:spcPts val="400"/>
              </a:spcBef>
              <a:buSzPct val="100000"/>
            </a:pPr>
            <a:r>
              <a:rPr sz="2400" i="1" dirty="0"/>
              <a:t>Analects: …</a:t>
            </a:r>
            <a:r>
              <a:rPr sz="2400" dirty="0"/>
              <a:t>Confucius said: When you see a good man, think of becoming like him. When you see someone not so good, reflect on your own weak points.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Screen Shot 2015-10-13 at 11.29.50 PM.png"/>
          <p:cNvPicPr/>
          <p:nvPr/>
        </p:nvPicPr>
        <p:blipFill>
          <a:blip r:embed="rId2">
            <a:extLst/>
          </a:blip>
          <a:stretch>
            <a:fillRect/>
          </a:stretch>
        </p:blipFill>
        <p:spPr>
          <a:xfrm>
            <a:off x="4343400" y="333250"/>
            <a:ext cx="4625103" cy="6191500"/>
          </a:xfrm>
          <a:prstGeom prst="rect">
            <a:avLst/>
          </a:prstGeom>
          <a:ln w="12700">
            <a:miter lim="400000"/>
          </a:ln>
        </p:spPr>
      </p:pic>
      <p:sp>
        <p:nvSpPr>
          <p:cNvPr id="129" name="Shape 129"/>
          <p:cNvSpPr>
            <a:spLocks noGrp="1"/>
          </p:cNvSpPr>
          <p:nvPr>
            <p:ph type="body" idx="4294967295"/>
          </p:nvPr>
        </p:nvSpPr>
        <p:spPr>
          <a:xfrm>
            <a:off x="152400" y="762000"/>
            <a:ext cx="4038600" cy="4525963"/>
          </a:xfrm>
          <a:prstGeom prst="rect">
            <a:avLst/>
          </a:prstGeom>
        </p:spPr>
        <p:txBody>
          <a:bodyPr lIns="0" tIns="0" rIns="0" bIns="0">
            <a:normAutofit lnSpcReduction="10000"/>
          </a:bodyPr>
          <a:lstStyle>
            <a:lvl1pPr marL="267461" indent="-267461" defTabSz="713231">
              <a:spcBef>
                <a:spcPts val="500"/>
              </a:spcBef>
              <a:defRPr sz="2184"/>
            </a:lvl1pPr>
          </a:lstStyle>
          <a:p>
            <a:pPr lvl="0">
              <a:defRPr sz="1800"/>
            </a:pPr>
            <a:r>
              <a:rPr sz="2184" dirty="0"/>
              <a:t>You are eating lunch with Baron Von Bumble. You know he never eats his vegetables and instead secretly hides them in his big black hat until he can throw them away. </a:t>
            </a:r>
            <a:endParaRPr lang="en-US" sz="2184" dirty="0" smtClean="0"/>
          </a:p>
          <a:p>
            <a:pPr lvl="0">
              <a:defRPr sz="1800"/>
            </a:pPr>
            <a:endParaRPr lang="en-US" dirty="0"/>
          </a:p>
          <a:p>
            <a:pPr lvl="0">
              <a:defRPr sz="1800"/>
            </a:pPr>
            <a:r>
              <a:rPr sz="2184" dirty="0" smtClean="0"/>
              <a:t>Your </a:t>
            </a:r>
            <a:r>
              <a:rPr sz="2184" dirty="0"/>
              <a:t>mother always packs you a healthy apple in your lunch but you do not like fruit very much. The Baron tells you he wouldn’t tell anyone if you toss your apple in the garbage.</a:t>
            </a:r>
          </a:p>
        </p:txBody>
      </p:sp>
      <p:sp>
        <p:nvSpPr>
          <p:cNvPr id="2" name="TextBox 1"/>
          <p:cNvSpPr txBox="1"/>
          <p:nvPr/>
        </p:nvSpPr>
        <p:spPr>
          <a:xfrm>
            <a:off x="152400" y="5791200"/>
            <a:ext cx="411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rgbClr val="000000"/>
                </a:solidFill>
                <a:effectLst/>
                <a:uFillTx/>
                <a:latin typeface="Arial"/>
                <a:ea typeface="Arial"/>
                <a:cs typeface="Arial"/>
                <a:sym typeface="Arial"/>
              </a:rPr>
              <a:t>Remember this if you want</a:t>
            </a:r>
            <a:r>
              <a:rPr kumimoji="0" lang="en-US" sz="1800" b="0" i="1" u="none" strike="noStrike" cap="none" spc="0" normalizeH="0" dirty="0" smtClean="0">
                <a:ln>
                  <a:noFill/>
                </a:ln>
                <a:solidFill>
                  <a:srgbClr val="000000"/>
                </a:solidFill>
                <a:effectLst/>
                <a:uFillTx/>
                <a:latin typeface="Arial"/>
                <a:ea typeface="Arial"/>
                <a:cs typeface="Arial"/>
                <a:sym typeface="Arial"/>
              </a:rPr>
              <a:t> to use it. It’s not in the lesson plan we’ll give you.</a:t>
            </a:r>
            <a:endParaRPr kumimoji="0" lang="en-US" sz="1800" b="0" i="1"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1524000" y="1600200"/>
            <a:ext cx="6479226" cy="40934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defTabSz="457200"/>
            <a:r>
              <a:rPr sz="2000" b="1" dirty="0">
                <a:uFill>
                  <a:solidFill/>
                </a:uFill>
                <a:latin typeface="Interstate-Light" panose="02000606030000020004" pitchFamily="2" charset="0"/>
                <a:ea typeface="Times New Roman"/>
                <a:cs typeface="Times New Roman"/>
                <a:sym typeface="Times New Roman"/>
              </a:rPr>
              <a:t>Common Core Standard-Literacy.RH.6-8.1: </a:t>
            </a:r>
            <a:r>
              <a:rPr sz="2000" dirty="0">
                <a:uFill>
                  <a:solidFill/>
                </a:uFill>
                <a:latin typeface="Interstate-Light" panose="02000606030000020004" pitchFamily="2" charset="0"/>
                <a:ea typeface="Times New Roman"/>
                <a:cs typeface="Times New Roman"/>
                <a:sym typeface="Times New Roman"/>
              </a:rPr>
              <a:t>Cite specific textual evidence to support analysis of primary and secondary sources.</a:t>
            </a:r>
          </a:p>
          <a:p>
            <a:pPr lvl="0" defTabSz="457200"/>
            <a:endParaRPr sz="2000" dirty="0">
              <a:uFill>
                <a:solidFill/>
              </a:uFill>
              <a:latin typeface="Interstate-Light" panose="02000606030000020004" pitchFamily="2" charset="0"/>
              <a:ea typeface="Times New Roman"/>
              <a:cs typeface="Times New Roman"/>
              <a:sym typeface="Times New Roman"/>
            </a:endParaRPr>
          </a:p>
          <a:p>
            <a:pPr lvl="0" defTabSz="457200"/>
            <a:r>
              <a:rPr sz="2000" b="1" dirty="0">
                <a:uFill>
                  <a:solidFill/>
                </a:uFill>
                <a:latin typeface="Interstate-Light" panose="02000606030000020004" pitchFamily="2" charset="0"/>
                <a:ea typeface="Times New Roman"/>
                <a:cs typeface="Times New Roman"/>
                <a:sym typeface="Times New Roman"/>
              </a:rPr>
              <a:t>Common Core Standard-Literacy.RH.6-8.2: </a:t>
            </a:r>
            <a:r>
              <a:rPr sz="2000" dirty="0">
                <a:uFill>
                  <a:solidFill/>
                </a:uFill>
                <a:latin typeface="Interstate-Light" panose="02000606030000020004" pitchFamily="2" charset="0"/>
                <a:ea typeface="Times New Roman"/>
                <a:cs typeface="Times New Roman"/>
                <a:sym typeface="Times New Roman"/>
              </a:rPr>
              <a:t>Determine the central ideas or information of a primary or secondary source; provide an accurate summary of the source distinct from prior knowledge or opinions.</a:t>
            </a:r>
          </a:p>
          <a:p>
            <a:pPr lvl="0" defTabSz="457200"/>
            <a:endParaRPr sz="2000" dirty="0">
              <a:uFill>
                <a:solidFill/>
              </a:uFill>
              <a:latin typeface="Interstate-Light" panose="02000606030000020004" pitchFamily="2" charset="0"/>
              <a:ea typeface="Times New Roman"/>
              <a:cs typeface="Times New Roman"/>
              <a:sym typeface="Times New Roman"/>
            </a:endParaRPr>
          </a:p>
          <a:p>
            <a:pPr lvl="0" defTabSz="457200"/>
            <a:r>
              <a:rPr sz="2000" b="1" dirty="0">
                <a:uFill>
                  <a:solidFill/>
                </a:uFill>
                <a:latin typeface="Interstate-Light" panose="02000606030000020004" pitchFamily="2" charset="0"/>
                <a:ea typeface="Times New Roman"/>
                <a:cs typeface="Times New Roman"/>
                <a:sym typeface="Times New Roman"/>
              </a:rPr>
              <a:t>Common Core Standard-Literacy.RH.6-8.4: </a:t>
            </a:r>
            <a:r>
              <a:rPr sz="2000" dirty="0">
                <a:uFill>
                  <a:solidFill/>
                </a:uFill>
                <a:latin typeface="Interstate-Light" panose="02000606030000020004" pitchFamily="2" charset="0"/>
                <a:ea typeface="Times New Roman"/>
                <a:cs typeface="Times New Roman"/>
                <a:sym typeface="Times New Roman"/>
              </a:rPr>
              <a:t>Determine the meaning of words and phrases as they are used in a text, including vocabulary specific to domains related to history/social studies.</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228600" y="304800"/>
            <a:ext cx="8610600" cy="553998"/>
          </a:xfrm>
          <a:prstGeom prst="rect">
            <a:avLst/>
          </a:prstGeom>
          <a:solidFill>
            <a:srgbClr val="00B0F0"/>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lIns="0" tIns="0" rIns="0" bIns="0">
            <a:spAutoFit/>
          </a:bodyPr>
          <a:lstStyle>
            <a:lvl1pPr algn="ctr">
              <a:defRPr sz="4400">
                <a:latin typeface="Interstate-Regular"/>
                <a:ea typeface="Interstate-Regular"/>
                <a:cs typeface="Interstate-Regular"/>
                <a:sym typeface="Interstate-Regular"/>
              </a:defRPr>
            </a:lvl1pPr>
          </a:lstStyle>
          <a:p>
            <a:pPr>
              <a:defRPr sz="1800"/>
            </a:pPr>
            <a:r>
              <a:rPr lang="en-US" sz="3600" i="1" dirty="0" smtClean="0">
                <a:solidFill>
                  <a:schemeClr val="bg1"/>
                </a:solidFill>
              </a:rPr>
              <a:t>The Silk Road Challenge</a:t>
            </a:r>
            <a:endParaRPr sz="3600" i="1" dirty="0">
              <a:solidFill>
                <a:schemeClr val="bg1"/>
              </a:solidFill>
            </a:endParaRPr>
          </a:p>
        </p:txBody>
      </p:sp>
      <p:pic>
        <p:nvPicPr>
          <p:cNvPr id="1027" name="Picture 3" descr="C:\Users\Keith\Desktop\China webinar\Silk Road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05" y="1066800"/>
            <a:ext cx="7268590" cy="5439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78461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ith\Desktop\China webinar\Silk Road activity instru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8" y="381000"/>
            <a:ext cx="8256470" cy="560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4890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ith\Desktop\China webinar\Silk Road Route Car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8506"/>
            <a:ext cx="5435724" cy="633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7981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eith\Desktop\China webinar\Silk Road Route Card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457200"/>
            <a:ext cx="5992812" cy="57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755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52800" y="533400"/>
            <a:ext cx="51054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0" eaLnBrk="1" fontAlgn="base" hangingPunct="1">
              <a:spcBef>
                <a:spcPct val="0"/>
              </a:spcBef>
              <a:spcAft>
                <a:spcPct val="0"/>
              </a:spcAft>
              <a:buFontTx/>
              <a:buNone/>
            </a:pPr>
            <a:r>
              <a:rPr lang="en-US" altLang="en-US" sz="3600" b="1" i="1" kern="1200" dirty="0">
                <a:solidFill>
                  <a:srgbClr val="002395"/>
                </a:solidFill>
                <a:latin typeface="Interstate-Regular" pitchFamily="2" charset="0"/>
                <a:ea typeface="+mn-ea"/>
                <a:cs typeface="+mn-cs"/>
              </a:rPr>
              <a:t>UPCOMING</a:t>
            </a:r>
          </a:p>
          <a:p>
            <a:pPr algn="ctr" rtl="0" eaLnBrk="1" fontAlgn="base" hangingPunct="1">
              <a:spcBef>
                <a:spcPct val="0"/>
              </a:spcBef>
              <a:spcAft>
                <a:spcPct val="0"/>
              </a:spcAft>
              <a:buFontTx/>
              <a:buNone/>
            </a:pPr>
            <a:r>
              <a:rPr lang="en-US" altLang="en-US" sz="3600" b="1" kern="1200" dirty="0">
                <a:solidFill>
                  <a:srgbClr val="002395"/>
                </a:solidFill>
                <a:latin typeface="Interstate-Regular" pitchFamily="2" charset="0"/>
                <a:ea typeface="+mn-ea"/>
                <a:cs typeface="+mn-cs"/>
              </a:rPr>
              <a:t>FREE WEBINARS</a:t>
            </a:r>
            <a:r>
              <a:rPr lang="en-US" altLang="en-US" sz="3600" kern="1200" dirty="0">
                <a:solidFill>
                  <a:srgbClr val="002395"/>
                </a:solidFill>
                <a:latin typeface="ITC Slimbach Std" pitchFamily="18" charset="0"/>
                <a:ea typeface="+mn-ea"/>
                <a:cs typeface="+mn-cs"/>
              </a:rPr>
              <a:t>!</a:t>
            </a:r>
          </a:p>
          <a:p>
            <a:pPr algn="ctr" rtl="0" eaLnBrk="1" fontAlgn="base" hangingPunct="1">
              <a:spcBef>
                <a:spcPct val="0"/>
              </a:spcBef>
              <a:spcAft>
                <a:spcPct val="0"/>
              </a:spcAft>
              <a:buFontTx/>
              <a:buNone/>
            </a:pPr>
            <a:r>
              <a:rPr lang="en-US" altLang="en-US" sz="2400" b="1" kern="1200" dirty="0">
                <a:solidFill>
                  <a:srgbClr val="002395"/>
                </a:solidFill>
                <a:latin typeface="Interstate-Light" pitchFamily="2" charset="0"/>
                <a:ea typeface="+mn-ea"/>
                <a:cs typeface="+mn-cs"/>
              </a:rPr>
              <a:t>Register @ </a:t>
            </a:r>
            <a:r>
              <a:rPr lang="en-US" altLang="en-US" sz="2400" b="1" kern="1200" dirty="0">
                <a:solidFill>
                  <a:srgbClr val="A31A7E"/>
                </a:solidFill>
                <a:latin typeface="Interstate-Light" pitchFamily="2" charset="0"/>
                <a:ea typeface="+mn-ea"/>
                <a:cs typeface="+mn-cs"/>
              </a:rPr>
              <a:t>www.crf-usa.org/pd</a:t>
            </a:r>
          </a:p>
          <a:p>
            <a:pPr algn="ctr" rtl="0" eaLnBrk="1" fontAlgn="base" hangingPunct="1">
              <a:spcBef>
                <a:spcPct val="0"/>
              </a:spcBef>
              <a:spcAft>
                <a:spcPct val="0"/>
              </a:spcAft>
              <a:buFontTx/>
              <a:buNone/>
            </a:pPr>
            <a:endParaRPr lang="en-US" altLang="en-US" sz="3600" kern="1200" dirty="0">
              <a:solidFill>
                <a:srgbClr val="002395"/>
              </a:solidFill>
              <a:latin typeface="ITC Slimbach Std" pitchFamily="18" charset="0"/>
              <a:ea typeface="+mn-ea"/>
              <a:cs typeface="+mn-cs"/>
            </a:endParaRPr>
          </a:p>
        </p:txBody>
      </p:sp>
      <p:pic>
        <p:nvPicPr>
          <p:cNvPr id="235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26670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748259" y="2862590"/>
            <a:ext cx="754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0" eaLnBrk="1" fontAlgn="base" hangingPunct="1">
              <a:spcBef>
                <a:spcPct val="0"/>
              </a:spcBef>
              <a:spcAft>
                <a:spcPct val="0"/>
              </a:spcAft>
              <a:buClr>
                <a:srgbClr val="A31A7E"/>
              </a:buClr>
              <a:buFontTx/>
              <a:buNone/>
            </a:pPr>
            <a:endParaRPr lang="en-US" altLang="en-US" sz="1800" b="1" kern="1200" dirty="0">
              <a:solidFill>
                <a:srgbClr val="000000"/>
              </a:solidFill>
              <a:latin typeface="ITC Slimbach Std" pitchFamily="18" charset="0"/>
              <a:ea typeface="+mn-ea"/>
              <a:cs typeface="+mn-cs"/>
            </a:endParaRPr>
          </a:p>
          <a:p>
            <a:pPr algn="ctr" rtl="0" eaLnBrk="1" fontAlgn="base" hangingPunct="1">
              <a:spcBef>
                <a:spcPct val="0"/>
              </a:spcBef>
              <a:spcAft>
                <a:spcPct val="0"/>
              </a:spcAft>
              <a:buClr>
                <a:srgbClr val="A31A7E"/>
              </a:buClr>
              <a:buFontTx/>
              <a:buNone/>
            </a:pPr>
            <a:r>
              <a:rPr lang="en-US" altLang="en-US" sz="1800" b="1" kern="1200" dirty="0">
                <a:solidFill>
                  <a:srgbClr val="000000"/>
                </a:solidFill>
                <a:latin typeface="ITC Slimbach Std" pitchFamily="18" charset="0"/>
                <a:ea typeface="+mn-ea"/>
                <a:cs typeface="+mn-cs"/>
              </a:rPr>
              <a:t>Civic Engagement + Writing = Uncommonly Good Idea!</a:t>
            </a:r>
          </a:p>
          <a:p>
            <a:pPr algn="ctr" rtl="0" eaLnBrk="1" fontAlgn="base" hangingPunct="1">
              <a:spcBef>
                <a:spcPct val="0"/>
              </a:spcBef>
              <a:spcAft>
                <a:spcPct val="0"/>
              </a:spcAft>
              <a:buClr>
                <a:srgbClr val="A31A7E"/>
              </a:buClr>
              <a:buFontTx/>
              <a:buNone/>
            </a:pPr>
            <a:r>
              <a:rPr lang="en-US" altLang="en-US" sz="1800" b="1" kern="1200" dirty="0" smtClean="0">
                <a:solidFill>
                  <a:srgbClr val="A31A7E"/>
                </a:solidFill>
                <a:latin typeface="ITC Slimbach Std" pitchFamily="18" charset="0"/>
                <a:ea typeface="+mn-ea"/>
                <a:cs typeface="+mn-cs"/>
              </a:rPr>
              <a:t>Tuesday, </a:t>
            </a:r>
            <a:r>
              <a:rPr lang="en-US" altLang="en-US" sz="1800" b="1" kern="1200" dirty="0">
                <a:solidFill>
                  <a:srgbClr val="A31A7E"/>
                </a:solidFill>
                <a:latin typeface="ITC Slimbach Std" pitchFamily="18" charset="0"/>
                <a:ea typeface="+mn-ea"/>
                <a:cs typeface="+mn-cs"/>
              </a:rPr>
              <a:t>October </a:t>
            </a:r>
            <a:r>
              <a:rPr lang="en-US" altLang="en-US" sz="1800" b="1" kern="1200" dirty="0" smtClean="0">
                <a:solidFill>
                  <a:srgbClr val="A31A7E"/>
                </a:solidFill>
                <a:latin typeface="ITC Slimbach Std" pitchFamily="18" charset="0"/>
                <a:ea typeface="+mn-ea"/>
                <a:cs typeface="+mn-cs"/>
              </a:rPr>
              <a:t>20</a:t>
            </a:r>
            <a:r>
              <a:rPr lang="en-US" altLang="en-US" sz="1800" b="1" kern="1200" smtClean="0">
                <a:solidFill>
                  <a:srgbClr val="A31A7E"/>
                </a:solidFill>
                <a:latin typeface="ITC Slimbach Std" pitchFamily="18" charset="0"/>
                <a:ea typeface="+mn-ea"/>
                <a:cs typeface="+mn-cs"/>
              </a:rPr>
              <a:t>, </a:t>
            </a:r>
            <a:r>
              <a:rPr lang="en-US" altLang="en-US" sz="1800" b="1" kern="1200" smtClean="0">
                <a:solidFill>
                  <a:srgbClr val="A31A7E"/>
                </a:solidFill>
                <a:latin typeface="ITC Slimbach Std" pitchFamily="18" charset="0"/>
                <a:ea typeface="+mn-ea"/>
                <a:cs typeface="+mn-cs"/>
              </a:rPr>
              <a:t>3:</a:t>
            </a:r>
            <a:r>
              <a:rPr lang="en-US" altLang="en-US" sz="1800" b="1" kern="1200" smtClean="0">
                <a:solidFill>
                  <a:srgbClr val="A31A7E"/>
                </a:solidFill>
                <a:latin typeface="ITC Slimbach Std" pitchFamily="18" charset="0"/>
                <a:ea typeface="+mn-ea"/>
                <a:cs typeface="+mn-cs"/>
              </a:rPr>
              <a:t>30 </a:t>
            </a:r>
            <a:r>
              <a:rPr lang="en-US" altLang="en-US" sz="1800" b="1" kern="1200">
                <a:solidFill>
                  <a:srgbClr val="A31A7E"/>
                </a:solidFill>
                <a:latin typeface="ITC Slimbach Std" pitchFamily="18" charset="0"/>
                <a:ea typeface="+mn-ea"/>
                <a:cs typeface="+mn-cs"/>
              </a:rPr>
              <a:t>p.m</a:t>
            </a:r>
            <a:r>
              <a:rPr lang="en-US" altLang="en-US" sz="1800" b="1" kern="1200" smtClean="0">
                <a:solidFill>
                  <a:srgbClr val="A31A7E"/>
                </a:solidFill>
                <a:latin typeface="ITC Slimbach Std" pitchFamily="18" charset="0"/>
                <a:ea typeface="+mn-ea"/>
                <a:cs typeface="+mn-cs"/>
              </a:rPr>
              <a:t>.–4:30 </a:t>
            </a:r>
            <a:r>
              <a:rPr lang="en-US" altLang="en-US" sz="1800" b="1" kern="1200" dirty="0">
                <a:solidFill>
                  <a:srgbClr val="A31A7E"/>
                </a:solidFill>
                <a:latin typeface="ITC Slimbach Std" pitchFamily="18" charset="0"/>
                <a:ea typeface="+mn-ea"/>
                <a:cs typeface="+mn-cs"/>
              </a:rPr>
              <a:t>p.m. (PST</a:t>
            </a:r>
            <a:r>
              <a:rPr lang="en-US" altLang="en-US" sz="1800" b="1" kern="1200" dirty="0" smtClean="0">
                <a:solidFill>
                  <a:srgbClr val="A31A7E"/>
                </a:solidFill>
                <a:latin typeface="ITC Slimbach Std" pitchFamily="18" charset="0"/>
                <a:ea typeface="+mn-ea"/>
                <a:cs typeface="+mn-cs"/>
              </a:rPr>
              <a:t>)</a:t>
            </a:r>
            <a:endParaRPr lang="en-US" altLang="en-US" sz="1800" b="1" kern="1200" dirty="0">
              <a:solidFill>
                <a:srgbClr val="000000"/>
              </a:solidFill>
              <a:latin typeface="ITC Slimbach Std" pitchFamily="18" charset="0"/>
              <a:ea typeface="+mn-ea"/>
              <a:cs typeface="+mn-cs"/>
            </a:endParaRPr>
          </a:p>
        </p:txBody>
      </p:sp>
      <p:sp>
        <p:nvSpPr>
          <p:cNvPr id="3" name="Rectangle 2"/>
          <p:cNvSpPr/>
          <p:nvPr/>
        </p:nvSpPr>
        <p:spPr>
          <a:xfrm>
            <a:off x="796298" y="4542183"/>
            <a:ext cx="7671841"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A31A7E"/>
              </a:buClr>
              <a:buSzTx/>
              <a:buFontTx/>
              <a:buNone/>
              <a:tabLst/>
              <a:defRPr/>
            </a:pPr>
            <a:r>
              <a:rPr lang="en-US" altLang="en-US" b="1" kern="1200" dirty="0" smtClean="0">
                <a:solidFill>
                  <a:srgbClr val="000000"/>
                </a:solidFill>
                <a:latin typeface="ITC Slimbach Std" pitchFamily="18" charset="0"/>
                <a:ea typeface="+mn-ea"/>
              </a:rPr>
              <a:t>You CAN Make Teaching From Primary Sources Exciting: Three Successful Strategies for Middle School and High School Teachers.</a:t>
            </a:r>
            <a:endParaRPr lang="en-US" altLang="en-US" b="1" kern="1200" dirty="0">
              <a:solidFill>
                <a:srgbClr val="000000"/>
              </a:solidFill>
              <a:latin typeface="ITC Slimbach Std" pitchFamily="18" charset="0"/>
              <a:ea typeface="+mn-ea"/>
            </a:endParaRPr>
          </a:p>
          <a:p>
            <a:pPr marL="0" marR="0" lvl="0" indent="0" algn="ctr" defTabSz="914400" rtl="0" eaLnBrk="1" fontAlgn="base" latinLnBrk="0" hangingPunct="1">
              <a:lnSpc>
                <a:spcPct val="100000"/>
              </a:lnSpc>
              <a:spcBef>
                <a:spcPct val="0"/>
              </a:spcBef>
              <a:spcAft>
                <a:spcPct val="0"/>
              </a:spcAft>
              <a:buClr>
                <a:srgbClr val="A31A7E"/>
              </a:buClr>
              <a:buSzTx/>
              <a:buFontTx/>
              <a:buNone/>
              <a:tabLst/>
              <a:defRPr/>
            </a:pPr>
            <a:r>
              <a:rPr lang="en-US" altLang="en-US" b="1" kern="1200" dirty="0">
                <a:solidFill>
                  <a:srgbClr val="A31A7E"/>
                </a:solidFill>
                <a:latin typeface="ITC Slimbach Std" pitchFamily="18" charset="0"/>
                <a:ea typeface="+mn-ea"/>
              </a:rPr>
              <a:t>Thursday, October 22, 4:30 p.m</a:t>
            </a:r>
            <a:r>
              <a:rPr lang="en-US" altLang="en-US" b="1" kern="1200" dirty="0" smtClean="0">
                <a:solidFill>
                  <a:srgbClr val="A31A7E"/>
                </a:solidFill>
                <a:latin typeface="ITC Slimbach Std" pitchFamily="18" charset="0"/>
                <a:ea typeface="+mn-ea"/>
              </a:rPr>
              <a:t>.–5:30 </a:t>
            </a:r>
            <a:r>
              <a:rPr lang="en-US" altLang="en-US" b="1" kern="1200" dirty="0">
                <a:solidFill>
                  <a:srgbClr val="A31A7E"/>
                </a:solidFill>
                <a:latin typeface="ITC Slimbach Std" pitchFamily="18" charset="0"/>
                <a:ea typeface="+mn-ea"/>
              </a:rPr>
              <a:t>p.m. (PST)</a:t>
            </a:r>
            <a:endParaRPr lang="en-US" altLang="en-US" b="1" kern="1200" dirty="0">
              <a:solidFill>
                <a:srgbClr val="000000"/>
              </a:solidFill>
              <a:latin typeface="ITC Slimbach Std" pitchFamily="18" charset="0"/>
              <a:ea typeface="+mn-ea"/>
            </a:endParaRPr>
          </a:p>
        </p:txBody>
      </p:sp>
    </p:spTree>
    <p:extLst>
      <p:ext uri="{BB962C8B-B14F-4D97-AF65-F5344CB8AC3E}">
        <p14:creationId xmlns:p14="http://schemas.microsoft.com/office/powerpoint/2010/main" val="2165323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8"/>
          <p:cNvSpPr>
            <a:spLocks noChangeShapeType="1"/>
          </p:cNvSpPr>
          <p:nvPr/>
        </p:nvSpPr>
        <p:spPr bwMode="auto">
          <a:xfrm>
            <a:off x="685800" y="2700338"/>
            <a:ext cx="6705600" cy="0"/>
          </a:xfrm>
          <a:prstGeom prst="line">
            <a:avLst/>
          </a:prstGeom>
          <a:noFill/>
          <a:ln w="28575">
            <a:solidFill>
              <a:srgbClr val="5E6A7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n-US" sz="1400" kern="1200" smtClean="0">
              <a:solidFill>
                <a:srgbClr val="000000"/>
              </a:solidFill>
              <a:latin typeface="Interstate-Light" pitchFamily="2" charset="0"/>
              <a:ea typeface="+mn-ea"/>
              <a:cs typeface="+mn-cs"/>
            </a:endParaRPr>
          </a:p>
        </p:txBody>
      </p:sp>
      <p:sp>
        <p:nvSpPr>
          <p:cNvPr id="19459" name="Line 10"/>
          <p:cNvSpPr>
            <a:spLocks noChangeShapeType="1"/>
          </p:cNvSpPr>
          <p:nvPr/>
        </p:nvSpPr>
        <p:spPr bwMode="auto">
          <a:xfrm>
            <a:off x="685800" y="2590800"/>
            <a:ext cx="6705600" cy="0"/>
          </a:xfrm>
          <a:prstGeom prst="line">
            <a:avLst/>
          </a:prstGeom>
          <a:noFill/>
          <a:ln w="28575">
            <a:solidFill>
              <a:srgbClr val="0088C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n-US" sz="1400" kern="1200" smtClean="0">
              <a:solidFill>
                <a:srgbClr val="000000"/>
              </a:solidFill>
              <a:latin typeface="Interstate-Light" pitchFamily="2" charset="0"/>
              <a:ea typeface="+mn-ea"/>
              <a:cs typeface="+mn-cs"/>
            </a:endParaRPr>
          </a:p>
        </p:txBody>
      </p:sp>
      <p:pic>
        <p:nvPicPr>
          <p:cNvPr id="19460" name="Picture 11" descr="CRF_pri_rgb_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048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2"/>
          <p:cNvSpPr txBox="1">
            <a:spLocks noChangeArrowheads="1"/>
          </p:cNvSpPr>
          <p:nvPr/>
        </p:nvSpPr>
        <p:spPr bwMode="auto">
          <a:xfrm>
            <a:off x="152400" y="6248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rtl="0" eaLnBrk="1" fontAlgn="base" hangingPunct="1">
              <a:spcBef>
                <a:spcPct val="50000"/>
              </a:spcBef>
              <a:spcAft>
                <a:spcPct val="0"/>
              </a:spcAft>
              <a:buFontTx/>
              <a:buNone/>
            </a:pPr>
            <a:r>
              <a:rPr lang="en-US" altLang="en-US" sz="1400" kern="1200" smtClean="0">
                <a:solidFill>
                  <a:srgbClr val="DDDDDD"/>
                </a:solidFill>
                <a:latin typeface="Interstate-Light" pitchFamily="2" charset="0"/>
                <a:ea typeface="+mn-ea"/>
                <a:cs typeface="+mn-cs"/>
              </a:rPr>
              <a:t>www.crfcap.org</a:t>
            </a:r>
          </a:p>
        </p:txBody>
      </p:sp>
      <p:sp>
        <p:nvSpPr>
          <p:cNvPr id="7" name="Rectangle 3"/>
          <p:cNvSpPr txBox="1">
            <a:spLocks noChangeArrowheads="1"/>
          </p:cNvSpPr>
          <p:nvPr/>
        </p:nvSpPr>
        <p:spPr>
          <a:xfrm>
            <a:off x="2362200" y="3124200"/>
            <a:ext cx="4419600" cy="2667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Clr>
                <a:srgbClr val="000000"/>
              </a:buClr>
              <a:buFont typeface="Wingdings" pitchFamily="2" charset="2"/>
              <a:buNone/>
              <a:defRPr/>
            </a:pPr>
            <a:r>
              <a:rPr lang="en-US" altLang="en-US" dirty="0" smtClean="0">
                <a:solidFill>
                  <a:srgbClr val="A31A7E"/>
                </a:solidFill>
              </a:rPr>
              <a:t>For support and information contact:</a:t>
            </a:r>
          </a:p>
          <a:p>
            <a:pPr algn="ctr" eaLnBrk="1" hangingPunct="1">
              <a:spcBef>
                <a:spcPct val="0"/>
              </a:spcBef>
              <a:buClr>
                <a:srgbClr val="000000"/>
              </a:buClr>
              <a:buFont typeface="Wingdings" pitchFamily="2" charset="2"/>
              <a:buNone/>
              <a:defRPr/>
            </a:pPr>
            <a:endParaRPr lang="en-US" altLang="en-US" sz="1800" dirty="0" smtClean="0">
              <a:solidFill>
                <a:srgbClr val="002395"/>
              </a:solidFill>
            </a:endParaRPr>
          </a:p>
          <a:p>
            <a:pPr algn="ctr" eaLnBrk="1" hangingPunct="1">
              <a:spcBef>
                <a:spcPct val="0"/>
              </a:spcBef>
              <a:buClr>
                <a:srgbClr val="000000"/>
              </a:buClr>
              <a:buFont typeface="Wingdings" pitchFamily="2" charset="2"/>
              <a:buNone/>
              <a:defRPr/>
            </a:pPr>
            <a:r>
              <a:rPr lang="en-US" altLang="en-US" dirty="0" smtClean="0">
                <a:solidFill>
                  <a:srgbClr val="002395"/>
                </a:solidFill>
                <a:hlinkClick r:id="rId4"/>
              </a:rPr>
              <a:t>Keith@crf-usa.org</a:t>
            </a:r>
            <a:endParaRPr lang="en-US" altLang="en-US" dirty="0" smtClean="0">
              <a:solidFill>
                <a:srgbClr val="002395"/>
              </a:solidFill>
            </a:endParaRPr>
          </a:p>
          <a:p>
            <a:pPr algn="ctr" eaLnBrk="1" hangingPunct="1">
              <a:spcBef>
                <a:spcPct val="0"/>
              </a:spcBef>
              <a:buClr>
                <a:srgbClr val="000000"/>
              </a:buClr>
              <a:buFont typeface="Wingdings" pitchFamily="2" charset="2"/>
              <a:buNone/>
              <a:defRPr/>
            </a:pPr>
            <a:r>
              <a:rPr lang="en-US" altLang="en-US" dirty="0" smtClean="0">
                <a:solidFill>
                  <a:srgbClr val="002395"/>
                </a:solidFill>
                <a:hlinkClick r:id="rId5"/>
              </a:rPr>
              <a:t>Keri@crf-usa.org</a:t>
            </a:r>
            <a:endParaRPr lang="en-US" altLang="en-US" dirty="0">
              <a:solidFill>
                <a:srgbClr val="002395"/>
              </a:solidFill>
            </a:endParaRPr>
          </a:p>
          <a:p>
            <a:pPr algn="ctr" eaLnBrk="1" hangingPunct="1">
              <a:spcBef>
                <a:spcPct val="0"/>
              </a:spcBef>
              <a:buClr>
                <a:srgbClr val="000000"/>
              </a:buClr>
              <a:buFont typeface="Wingdings" pitchFamily="2" charset="2"/>
              <a:buNone/>
              <a:defRPr/>
            </a:pPr>
            <a:endParaRPr lang="en-US" altLang="en-US" dirty="0" smtClean="0">
              <a:solidFill>
                <a:srgbClr val="002395"/>
              </a:solidFill>
            </a:endParaRPr>
          </a:p>
          <a:p>
            <a:pPr algn="ctr" eaLnBrk="1" hangingPunct="1">
              <a:spcBef>
                <a:spcPct val="0"/>
              </a:spcBef>
              <a:buClr>
                <a:srgbClr val="000000"/>
              </a:buClr>
              <a:buFont typeface="Wingdings" pitchFamily="2" charset="2"/>
              <a:buNone/>
              <a:defRPr/>
            </a:pPr>
            <a:endParaRPr lang="en-US" altLang="en-US" sz="3600" dirty="0" smtClean="0">
              <a:solidFill>
                <a:srgbClr val="2526A9"/>
              </a:solidFill>
            </a:endParaRPr>
          </a:p>
        </p:txBody>
      </p:sp>
      <p:sp>
        <p:nvSpPr>
          <p:cNvPr id="8" name="Rectangle 2"/>
          <p:cNvSpPr txBox="1">
            <a:spLocks noChangeArrowheads="1"/>
          </p:cNvSpPr>
          <p:nvPr/>
        </p:nvSpPr>
        <p:spPr>
          <a:xfrm>
            <a:off x="3733800" y="1371600"/>
            <a:ext cx="46482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000" dirty="0" smtClean="0">
                <a:solidFill>
                  <a:srgbClr val="002395"/>
                </a:solidFill>
                <a:latin typeface="Interstate-Bold" pitchFamily="2" charset="0"/>
              </a:rPr>
              <a:t>THANK YOU!</a:t>
            </a:r>
          </a:p>
        </p:txBody>
      </p:sp>
    </p:spTree>
    <p:extLst>
      <p:ext uri="{BB962C8B-B14F-4D97-AF65-F5344CB8AC3E}">
        <p14:creationId xmlns:p14="http://schemas.microsoft.com/office/powerpoint/2010/main" val="84894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6" fill="hold" grpId="0" nodeType="afterEffect">
                                  <p:stCondLst>
                                    <p:cond delay="200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6" fill="hold" grpId="0" nodeType="afterEffect">
                                  <p:stCondLst>
                                    <p:cond delay="300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7315200" y="6248400"/>
            <a:ext cx="1828800"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000"/>
            </a:lvl1pPr>
          </a:lstStyle>
          <a:p>
            <a:pPr lvl="0">
              <a:defRPr sz="1800"/>
            </a:pPr>
            <a:r>
              <a:rPr sz="1000" dirty="0"/>
              <a:t>"Terracotta warriors at the pit1 in </a:t>
            </a:r>
            <a:r>
              <a:rPr sz="1000" dirty="0" smtClean="0"/>
              <a:t>Xian </a:t>
            </a:r>
            <a:r>
              <a:rPr sz="1000" dirty="0"/>
              <a:t>Wikimedia Commons </a:t>
            </a:r>
            <a:r>
              <a:rPr sz="1000" dirty="0" smtClean="0"/>
              <a:t>-</a:t>
            </a:r>
            <a:endParaRPr sz="1000" dirty="0"/>
          </a:p>
        </p:txBody>
      </p:sp>
      <p:pic>
        <p:nvPicPr>
          <p:cNvPr id="58" name="image3.jpg" descr="C:\Users\Keith\Desktop\800px-Terracotta_warriors_at_the_pit1_in_Xian.jpg"/>
          <p:cNvPicPr>
            <a:picLocks noChangeAspect="1"/>
          </p:cNvPicPr>
          <p:nvPr/>
        </p:nvPicPr>
        <p:blipFill rotWithShape="1">
          <a:blip r:embed="rId2">
            <a:extLst/>
          </a:blip>
          <a:srcRect t="13178"/>
          <a:stretch/>
        </p:blipFill>
        <p:spPr>
          <a:xfrm>
            <a:off x="1981200" y="-15921"/>
            <a:ext cx="5181600" cy="6770708"/>
          </a:xfrm>
          <a:prstGeom prst="rect">
            <a:avLst/>
          </a:prstGeom>
          <a:ln w="12700">
            <a:miter lim="400000"/>
          </a:ln>
        </p:spPr>
      </p:pic>
      <p:sp>
        <p:nvSpPr>
          <p:cNvPr id="56" name="Shape 56"/>
          <p:cNvSpPr/>
          <p:nvPr/>
        </p:nvSpPr>
        <p:spPr>
          <a:xfrm>
            <a:off x="1981200" y="152400"/>
            <a:ext cx="5181600" cy="16850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spcBef>
                <a:spcPts val="900"/>
              </a:spcBef>
            </a:pPr>
            <a:r>
              <a:rPr sz="2400" dirty="0">
                <a:solidFill>
                  <a:schemeClr val="bg1"/>
                </a:solidFill>
                <a:latin typeface="Interstate-Bold"/>
                <a:ea typeface="Interstate-Bold"/>
                <a:cs typeface="Interstate-Bold"/>
                <a:sym typeface="Interstate-Bold"/>
              </a:rPr>
              <a:t>Trivia Question:</a:t>
            </a:r>
            <a:endParaRPr dirty="0">
              <a:solidFill>
                <a:schemeClr val="bg1"/>
              </a:solidFill>
            </a:endParaRPr>
          </a:p>
          <a:p>
            <a:pPr lvl="0" algn="ctr">
              <a:spcBef>
                <a:spcPts val="900"/>
              </a:spcBef>
            </a:pPr>
            <a:r>
              <a:rPr sz="2400" dirty="0">
                <a:solidFill>
                  <a:schemeClr val="bg1"/>
                </a:solidFill>
                <a:latin typeface="Interstate-Bold"/>
                <a:ea typeface="Interstate-Bold"/>
                <a:cs typeface="Interstate-Bold"/>
                <a:sym typeface="Interstate-Bold"/>
              </a:rPr>
              <a:t>What percentage of the famous </a:t>
            </a:r>
            <a:r>
              <a:rPr sz="2400" dirty="0" smtClean="0">
                <a:solidFill>
                  <a:schemeClr val="bg1"/>
                </a:solidFill>
                <a:latin typeface="Interstate-Bold"/>
                <a:ea typeface="Interstate-Bold"/>
                <a:cs typeface="Interstate-Bold"/>
                <a:sym typeface="Interstate-Bold"/>
              </a:rPr>
              <a:t>Terracotta </a:t>
            </a:r>
            <a:r>
              <a:rPr lang="en-US" sz="2400" dirty="0" smtClean="0">
                <a:solidFill>
                  <a:schemeClr val="bg1"/>
                </a:solidFill>
                <a:latin typeface="Interstate-Bold"/>
                <a:ea typeface="Interstate-Bold"/>
                <a:cs typeface="Interstate-Bold"/>
                <a:sym typeface="Interstate-Bold"/>
              </a:rPr>
              <a:t>army</a:t>
            </a:r>
            <a:r>
              <a:rPr sz="2400" dirty="0" smtClean="0">
                <a:solidFill>
                  <a:schemeClr val="bg1"/>
                </a:solidFill>
                <a:latin typeface="Interstate-Bold"/>
                <a:ea typeface="Interstate-Bold"/>
                <a:cs typeface="Interstate-Bold"/>
                <a:sym typeface="Interstate-Bold"/>
              </a:rPr>
              <a:t> ha</a:t>
            </a:r>
            <a:r>
              <a:rPr lang="en-US" sz="2400" dirty="0" smtClean="0">
                <a:solidFill>
                  <a:schemeClr val="bg1"/>
                </a:solidFill>
                <a:latin typeface="Interstate-Bold"/>
                <a:ea typeface="Interstate-Bold"/>
                <a:cs typeface="Interstate-Bold"/>
                <a:sym typeface="Interstate-Bold"/>
              </a:rPr>
              <a:t>s</a:t>
            </a:r>
            <a:r>
              <a:rPr sz="2400" dirty="0" smtClean="0">
                <a:solidFill>
                  <a:schemeClr val="bg1"/>
                </a:solidFill>
                <a:latin typeface="Interstate-Bold"/>
                <a:ea typeface="Interstate-Bold"/>
                <a:cs typeface="Interstate-Bold"/>
                <a:sym typeface="Interstate-Bold"/>
              </a:rPr>
              <a:t> </a:t>
            </a:r>
            <a:r>
              <a:rPr sz="2400" dirty="0">
                <a:solidFill>
                  <a:schemeClr val="bg1"/>
                </a:solidFill>
                <a:latin typeface="Interstate-Bold"/>
                <a:ea typeface="Interstate-Bold"/>
                <a:cs typeface="Interstate-Bold"/>
                <a:sym typeface="Interstate-Bold"/>
              </a:rPr>
              <a:t>been uncovered?</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419100" y="1600199"/>
            <a:ext cx="8305800" cy="205440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spcBef>
                <a:spcPts val="900"/>
              </a:spcBef>
            </a:pPr>
            <a:r>
              <a:rPr sz="4000" dirty="0">
                <a:solidFill>
                  <a:srgbClr val="002395"/>
                </a:solidFill>
                <a:latin typeface="Interstate-Bold"/>
                <a:ea typeface="Interstate-Bold"/>
                <a:cs typeface="Interstate-Bold"/>
                <a:sym typeface="Interstate-Bold"/>
              </a:rPr>
              <a:t> Focus Question:</a:t>
            </a:r>
            <a:endParaRPr sz="3200" dirty="0"/>
          </a:p>
          <a:p>
            <a:pPr lvl="0" algn="ctr">
              <a:spcBef>
                <a:spcPts val="900"/>
              </a:spcBef>
            </a:pPr>
            <a:r>
              <a:rPr sz="4000" dirty="0">
                <a:solidFill>
                  <a:srgbClr val="002395"/>
                </a:solidFill>
                <a:latin typeface="Interstate-Bold"/>
                <a:ea typeface="Interstate-Bold"/>
                <a:cs typeface="Interstate-Bold"/>
                <a:sym typeface="Interstate-Bold"/>
              </a:rPr>
              <a:t>What’s the most challenging part of teaching Chinese history?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14400"/>
            <a:ext cx="7391400" cy="3810000"/>
          </a:xfrm>
          <a:prstGeom prst="rect">
            <a:avLst/>
          </a:prstGeom>
          <a:solidFill>
            <a:schemeClr val="tx1"/>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62" name="Shape 62"/>
          <p:cNvSpPr/>
          <p:nvPr/>
        </p:nvSpPr>
        <p:spPr>
          <a:xfrm>
            <a:off x="1447799" y="4868206"/>
            <a:ext cx="6172201" cy="191359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1600" b="1" dirty="0"/>
              <a:t>Lesson 1: Ancient China</a:t>
            </a:r>
          </a:p>
          <a:p>
            <a:pPr lvl="0" algn="ctr"/>
            <a:endParaRPr sz="1600" b="1" dirty="0"/>
          </a:p>
          <a:p>
            <a:pPr lvl="0" algn="ctr"/>
            <a:r>
              <a:rPr sz="1600" b="1" dirty="0"/>
              <a:t>Lesson 2: Confucianism and Daoism</a:t>
            </a:r>
          </a:p>
          <a:p>
            <a:pPr lvl="0" algn="ctr"/>
            <a:endParaRPr sz="1600" b="1" dirty="0"/>
          </a:p>
          <a:p>
            <a:pPr lvl="0" algn="ctr"/>
            <a:r>
              <a:rPr sz="1600" b="1" dirty="0"/>
              <a:t>Lesson 3: The Law of Shi </a:t>
            </a:r>
            <a:r>
              <a:rPr sz="1600" b="1" dirty="0" err="1"/>
              <a:t>Huangdi</a:t>
            </a:r>
            <a:endParaRPr sz="1600" b="1" dirty="0"/>
          </a:p>
          <a:p>
            <a:pPr lvl="0" algn="ctr"/>
            <a:endParaRPr sz="1600" b="1" dirty="0"/>
          </a:p>
          <a:p>
            <a:pPr lvl="0" algn="ctr"/>
            <a:r>
              <a:rPr sz="1600" b="1" dirty="0"/>
              <a:t>Lesson 4: The Silk Road</a:t>
            </a:r>
          </a:p>
        </p:txBody>
      </p:sp>
      <p:sp>
        <p:nvSpPr>
          <p:cNvPr id="64" name="Shape 64"/>
          <p:cNvSpPr/>
          <p:nvPr/>
        </p:nvSpPr>
        <p:spPr>
          <a:xfrm>
            <a:off x="1447800" y="228599"/>
            <a:ext cx="6172200" cy="430887"/>
          </a:xfrm>
          <a:prstGeom prst="rect">
            <a:avLst/>
          </a:prstGeom>
          <a:solidFill>
            <a:srgbClr val="00B0F0"/>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0" tIns="0" rIns="0" bIns="0">
            <a:spAutoFit/>
          </a:bodyPr>
          <a:lstStyle>
            <a:lvl1pPr algn="ctr">
              <a:defRPr sz="4400">
                <a:latin typeface="Interstate-Regular"/>
                <a:ea typeface="Interstate-Regular"/>
                <a:cs typeface="Interstate-Regular"/>
                <a:sym typeface="Interstate-Regular"/>
              </a:defRPr>
            </a:lvl1pPr>
          </a:lstStyle>
          <a:p>
            <a:pPr lvl="0">
              <a:defRPr sz="1800"/>
            </a:pPr>
            <a:r>
              <a:rPr sz="2800" dirty="0">
                <a:solidFill>
                  <a:schemeClr val="bg1"/>
                </a:solidFill>
              </a:rPr>
              <a:t>4 Lessons for Teaching China</a:t>
            </a:r>
          </a:p>
        </p:txBody>
      </p:sp>
      <p:pic>
        <p:nvPicPr>
          <p:cNvPr id="5122" name="Picture 2" descr="C:\Users\Keith\Desktop\China webinar\IH0592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23" y="1066800"/>
            <a:ext cx="7835154"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80" y="228601"/>
            <a:ext cx="8730440" cy="609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58742"/>
            <a:ext cx="8969247" cy="536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8" y="381000"/>
            <a:ext cx="8860755" cy="574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 y="152400"/>
            <a:ext cx="8516937" cy="63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311</TotalTime>
  <Words>1212</Words>
  <Application>Microsoft Office PowerPoint</Application>
  <PresentationFormat>On-screen Show (4:3)</PresentationFormat>
  <Paragraphs>114</Paragraphs>
  <Slides>29</Slides>
  <Notes>10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Default</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One</vt:lpstr>
      <vt:lpstr>Scenario Two</vt:lpstr>
      <vt:lpstr>Scenario Three</vt:lpstr>
      <vt:lpstr>Scenario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Keith</cp:lastModifiedBy>
  <cp:revision>18</cp:revision>
  <dcterms:modified xsi:type="dcterms:W3CDTF">2015-10-16T00:09:40Z</dcterms:modified>
</cp:coreProperties>
</file>