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57" r:id="rId6"/>
    <p:sldId id="277" r:id="rId7"/>
    <p:sldId id="274" r:id="rId8"/>
    <p:sldId id="260" r:id="rId9"/>
    <p:sldId id="278" r:id="rId10"/>
    <p:sldId id="262" r:id="rId11"/>
    <p:sldId id="263" r:id="rId12"/>
    <p:sldId id="275" r:id="rId13"/>
    <p:sldId id="265" r:id="rId14"/>
    <p:sldId id="264" r:id="rId15"/>
    <p:sldId id="266" r:id="rId16"/>
    <p:sldId id="267" r:id="rId17"/>
    <p:sldId id="268" r:id="rId18"/>
    <p:sldId id="269" r:id="rId19"/>
    <p:sldId id="276" r:id="rId20"/>
    <p:sldId id="270"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F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C2958-0A54-0C5A-A006-1B897856E0CA}" v="2" dt="2024-03-08T04:26:10.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ostly" userId="S::andrew@teachdemocracy.org::1da42989-8bf9-4f97-8075-d663891a4ac3" providerId="AD" clId="Web-{8E5C2958-0A54-0C5A-A006-1B897856E0CA}"/>
    <pc:docChg chg="modSld">
      <pc:chgData name="Andrew Costly" userId="S::andrew@teachdemocracy.org::1da42989-8bf9-4f97-8075-d663891a4ac3" providerId="AD" clId="Web-{8E5C2958-0A54-0C5A-A006-1B897856E0CA}" dt="2024-03-08T04:26:10.377" v="1" actId="20577"/>
      <pc:docMkLst>
        <pc:docMk/>
      </pc:docMkLst>
      <pc:sldChg chg="modSp">
        <pc:chgData name="Andrew Costly" userId="S::andrew@teachdemocracy.org::1da42989-8bf9-4f97-8075-d663891a4ac3" providerId="AD" clId="Web-{8E5C2958-0A54-0C5A-A006-1B897856E0CA}" dt="2024-03-08T04:26:10.377" v="1" actId="20577"/>
        <pc:sldMkLst>
          <pc:docMk/>
          <pc:sldMk cId="972689011" sldId="256"/>
        </pc:sldMkLst>
        <pc:spChg chg="mod">
          <ac:chgData name="Andrew Costly" userId="S::andrew@teachdemocracy.org::1da42989-8bf9-4f97-8075-d663891a4ac3" providerId="AD" clId="Web-{8E5C2958-0A54-0C5A-A006-1B897856E0CA}" dt="2024-03-08T04:26:10.377" v="1" actId="20577"/>
          <ac:spMkLst>
            <pc:docMk/>
            <pc:sldMk cId="972689011" sldId="256"/>
            <ac:spMk id="2" creationId="{013624FE-EA1D-8586-8548-EF292C0A60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FE850-4B01-4A3C-97FA-8231E25E1611}"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6B17A-5E7C-4ABE-A160-BCF3D362F53D}" type="slidenum">
              <a:rPr lang="en-US" smtClean="0"/>
              <a:t>‹#›</a:t>
            </a:fld>
            <a:endParaRPr lang="en-US"/>
          </a:p>
        </p:txBody>
      </p:sp>
    </p:spTree>
    <p:extLst>
      <p:ext uri="{BB962C8B-B14F-4D97-AF65-F5344CB8AC3E}">
        <p14:creationId xmlns:p14="http://schemas.microsoft.com/office/powerpoint/2010/main" val="428393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Damon</a:t>
            </a:r>
          </a:p>
        </p:txBody>
      </p:sp>
      <p:sp>
        <p:nvSpPr>
          <p:cNvPr id="4" name="Slide Number Placeholder 3"/>
          <p:cNvSpPr>
            <a:spLocks noGrp="1"/>
          </p:cNvSpPr>
          <p:nvPr>
            <p:ph type="sldNum" sz="quarter" idx="5"/>
          </p:nvPr>
        </p:nvSpPr>
        <p:spPr/>
        <p:txBody>
          <a:bodyPr/>
          <a:lstStyle/>
          <a:p>
            <a:fld id="{3856B17A-5E7C-4ABE-A160-BCF3D362F53D}" type="slidenum">
              <a:rPr lang="en-US" smtClean="0"/>
              <a:t>3</a:t>
            </a:fld>
            <a:endParaRPr lang="en-US"/>
          </a:p>
        </p:txBody>
      </p:sp>
    </p:spTree>
    <p:extLst>
      <p:ext uri="{BB962C8B-B14F-4D97-AF65-F5344CB8AC3E}">
        <p14:creationId xmlns:p14="http://schemas.microsoft.com/office/powerpoint/2010/main" val="76054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Damon</a:t>
            </a:r>
          </a:p>
        </p:txBody>
      </p:sp>
      <p:sp>
        <p:nvSpPr>
          <p:cNvPr id="4" name="Slide Number Placeholder 3"/>
          <p:cNvSpPr>
            <a:spLocks noGrp="1"/>
          </p:cNvSpPr>
          <p:nvPr>
            <p:ph type="sldNum" sz="quarter" idx="5"/>
          </p:nvPr>
        </p:nvSpPr>
        <p:spPr/>
        <p:txBody>
          <a:bodyPr/>
          <a:lstStyle/>
          <a:p>
            <a:fld id="{3856B17A-5E7C-4ABE-A160-BCF3D362F53D}" type="slidenum">
              <a:rPr lang="en-US" smtClean="0"/>
              <a:t>6</a:t>
            </a:fld>
            <a:endParaRPr lang="en-US"/>
          </a:p>
        </p:txBody>
      </p:sp>
    </p:spTree>
    <p:extLst>
      <p:ext uri="{BB962C8B-B14F-4D97-AF65-F5344CB8AC3E}">
        <p14:creationId xmlns:p14="http://schemas.microsoft.com/office/powerpoint/2010/main" val="340079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500950-D373-4AD0-8F43-FDA55533051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194563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00950-D373-4AD0-8F43-FDA55533051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424776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00950-D373-4AD0-8F43-FDA55533051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214798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00950-D373-4AD0-8F43-FDA55533051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168662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500950-D373-4AD0-8F43-FDA555330515}"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52044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500950-D373-4AD0-8F43-FDA55533051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2921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500950-D373-4AD0-8F43-FDA555330515}"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204517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00950-D373-4AD0-8F43-FDA555330515}"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81863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00950-D373-4AD0-8F43-FDA555330515}"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249151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00950-D373-4AD0-8F43-FDA55533051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22137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00950-D373-4AD0-8F43-FDA555330515}"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4D907-86C7-4215-8605-A352788DD5F0}" type="slidenum">
              <a:rPr lang="en-US" smtClean="0"/>
              <a:t>‹#›</a:t>
            </a:fld>
            <a:endParaRPr lang="en-US"/>
          </a:p>
        </p:txBody>
      </p:sp>
    </p:spTree>
    <p:extLst>
      <p:ext uri="{BB962C8B-B14F-4D97-AF65-F5344CB8AC3E}">
        <p14:creationId xmlns:p14="http://schemas.microsoft.com/office/powerpoint/2010/main" val="69244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00950-D373-4AD0-8F43-FDA555330515}" type="datetimeFigureOut">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4D907-86C7-4215-8605-A352788DD5F0}" type="slidenum">
              <a:rPr lang="en-US" smtClean="0"/>
              <a:t>‹#›</a:t>
            </a:fld>
            <a:endParaRPr lang="en-US"/>
          </a:p>
        </p:txBody>
      </p:sp>
    </p:spTree>
    <p:extLst>
      <p:ext uri="{BB962C8B-B14F-4D97-AF65-F5344CB8AC3E}">
        <p14:creationId xmlns:p14="http://schemas.microsoft.com/office/powerpoint/2010/main" val="232668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achdemocracy.org/r/programs/c2c" TargetMode="External"/><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ootball on a black background&#10;&#10;Description automatically generated">
            <a:extLst>
              <a:ext uri="{FF2B5EF4-FFF2-40B4-BE49-F238E27FC236}">
                <a16:creationId xmlns:a16="http://schemas.microsoft.com/office/drawing/2014/main" id="{16A4249E-A189-8C47-26F3-F64616816572}"/>
              </a:ext>
            </a:extLst>
          </p:cNvPr>
          <p:cNvPicPr>
            <a:picLocks noChangeAspect="1"/>
          </p:cNvPicPr>
          <p:nvPr/>
        </p:nvPicPr>
        <p:blipFill rotWithShape="1">
          <a:blip r:embed="rId2">
            <a:extLst>
              <a:ext uri="{28A0092B-C50C-407E-A947-70E740481C1C}">
                <a14:useLocalDpi xmlns:a14="http://schemas.microsoft.com/office/drawing/2010/main" val="0"/>
              </a:ext>
            </a:extLst>
          </a:blip>
          <a:srcRect l="5556" t="14178" r="7500" b="13877"/>
          <a:stretch/>
        </p:blipFill>
        <p:spPr>
          <a:xfrm rot="20544245">
            <a:off x="6315993" y="1138213"/>
            <a:ext cx="5962650" cy="493395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13624FE-EA1D-8586-8548-EF292C0A6006}"/>
              </a:ext>
            </a:extLst>
          </p:cNvPr>
          <p:cNvSpPr>
            <a:spLocks noGrp="1"/>
          </p:cNvSpPr>
          <p:nvPr>
            <p:ph type="ctrTitle"/>
          </p:nvPr>
        </p:nvSpPr>
        <p:spPr>
          <a:xfrm>
            <a:off x="380999" y="1032933"/>
            <a:ext cx="6544733" cy="3042974"/>
          </a:xfrm>
        </p:spPr>
        <p:txBody>
          <a:bodyPr>
            <a:normAutofit/>
          </a:bodyPr>
          <a:lstStyle/>
          <a:p>
            <a:r>
              <a:rPr lang="en-US" b="1" i="1">
                <a:solidFill>
                  <a:srgbClr val="000000"/>
                </a:solidFill>
                <a:latin typeface="Mulish"/>
              </a:rPr>
              <a:t>Kennedy v. Bremerton School District</a:t>
            </a:r>
          </a:p>
        </p:txBody>
      </p:sp>
      <p:sp>
        <p:nvSpPr>
          <p:cNvPr id="3" name="Subtitle 2">
            <a:extLst>
              <a:ext uri="{FF2B5EF4-FFF2-40B4-BE49-F238E27FC236}">
                <a16:creationId xmlns:a16="http://schemas.microsoft.com/office/drawing/2014/main" id="{53DB1C0C-D05E-A73A-EAB9-8BF8F19ECE0D}"/>
              </a:ext>
            </a:extLst>
          </p:cNvPr>
          <p:cNvSpPr>
            <a:spLocks noGrp="1"/>
          </p:cNvSpPr>
          <p:nvPr>
            <p:ph type="subTitle" idx="1"/>
          </p:nvPr>
        </p:nvSpPr>
        <p:spPr>
          <a:xfrm>
            <a:off x="828675" y="4000354"/>
            <a:ext cx="5536200" cy="1878556"/>
          </a:xfrm>
        </p:spPr>
        <p:txBody>
          <a:bodyPr>
            <a:normAutofit/>
          </a:bodyPr>
          <a:lstStyle/>
          <a:p>
            <a:r>
              <a:rPr lang="en-US" sz="2800">
                <a:solidFill>
                  <a:srgbClr val="000000"/>
                </a:solidFill>
                <a:latin typeface="Mulish SemiBold" pitchFamily="2" charset="0"/>
              </a:rPr>
              <a:t>A First Amendment Case</a:t>
            </a:r>
          </a:p>
        </p:txBody>
      </p:sp>
    </p:spTree>
    <p:extLst>
      <p:ext uri="{BB962C8B-B14F-4D97-AF65-F5344CB8AC3E}">
        <p14:creationId xmlns:p14="http://schemas.microsoft.com/office/powerpoint/2010/main" val="97268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B9AD5-F462-54A8-A884-8E4FF765CC21}"/>
              </a:ext>
            </a:extLst>
          </p:cNvPr>
          <p:cNvSpPr>
            <a:spLocks noGrp="1"/>
          </p:cNvSpPr>
          <p:nvPr>
            <p:ph idx="1"/>
          </p:nvPr>
        </p:nvSpPr>
        <p:spPr>
          <a:xfrm>
            <a:off x="1059254" y="1717861"/>
            <a:ext cx="10525760" cy="1072097"/>
          </a:xfrm>
        </p:spPr>
        <p:txBody>
          <a:bodyPr vert="horz" lIns="91440" tIns="45720" rIns="91440" bIns="45720" rtlCol="0" anchor="t">
            <a:noAutofit/>
          </a:bodyPr>
          <a:lstStyle/>
          <a:p>
            <a:pPr marL="0" indent="0" algn="l" rtl="0" fontAlgn="base">
              <a:buNone/>
            </a:pPr>
            <a:r>
              <a:rPr lang="en-US" sz="2400" b="0" i="0">
                <a:solidFill>
                  <a:srgbClr val="000000"/>
                </a:solidFill>
                <a:effectLst/>
              </a:rPr>
              <a:t>Kennedy never demanded that students join him in prayer. The prayers were private speech that is protected by the free-speech and free-exercise clauses. </a:t>
            </a:r>
          </a:p>
          <a:p>
            <a:pPr algn="l" fontAlgn="base"/>
            <a:endParaRPr lang="en-US" sz="2400"/>
          </a:p>
        </p:txBody>
      </p:sp>
      <p:pic>
        <p:nvPicPr>
          <p:cNvPr id="11" name="Picture 10" descr="A purple person standing in front of a group of people&#10;&#10;Description automatically generated">
            <a:extLst>
              <a:ext uri="{FF2B5EF4-FFF2-40B4-BE49-F238E27FC236}">
                <a16:creationId xmlns:a16="http://schemas.microsoft.com/office/drawing/2014/main" id="{D81CDA28-9586-30E6-DE11-B32FE8636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521" y="3771064"/>
            <a:ext cx="2881262" cy="2881262"/>
          </a:xfrm>
          <a:prstGeom prst="rect">
            <a:avLst/>
          </a:prstGeom>
        </p:spPr>
      </p:pic>
      <p:sp>
        <p:nvSpPr>
          <p:cNvPr id="2" name="Title 1">
            <a:extLst>
              <a:ext uri="{FF2B5EF4-FFF2-40B4-BE49-F238E27FC236}">
                <a16:creationId xmlns:a16="http://schemas.microsoft.com/office/drawing/2014/main" id="{BEB5E65E-480C-37A6-C228-63D7677D01CC}"/>
              </a:ext>
            </a:extLst>
          </p:cNvPr>
          <p:cNvSpPr>
            <a:spLocks noGrp="1"/>
          </p:cNvSpPr>
          <p:nvPr>
            <p:ph type="title"/>
          </p:nvPr>
        </p:nvSpPr>
        <p:spPr>
          <a:xfrm>
            <a:off x="838200" y="314326"/>
            <a:ext cx="10515600" cy="1325563"/>
          </a:xfrm>
        </p:spPr>
        <p:txBody>
          <a:bodyPr>
            <a:normAutofit/>
          </a:bodyPr>
          <a:lstStyle/>
          <a:p>
            <a:r>
              <a:rPr lang="en-US" sz="3600" b="1" i="0">
                <a:solidFill>
                  <a:srgbClr val="000000"/>
                </a:solidFill>
                <a:effectLst/>
                <a:latin typeface="Mulish SemiBold" pitchFamily="2" charset="0"/>
              </a:rPr>
              <a:t>Kennedy’s lawyers presented this argument to the appeals court:</a:t>
            </a:r>
            <a:r>
              <a:rPr lang="en-US" sz="3600" b="0" i="0">
                <a:solidFill>
                  <a:srgbClr val="000000"/>
                </a:solidFill>
                <a:effectLst/>
                <a:latin typeface="Mulish SemiBold" pitchFamily="2" charset="0"/>
              </a:rPr>
              <a:t> </a:t>
            </a:r>
            <a:endParaRPr lang="en-US" sz="3600"/>
          </a:p>
        </p:txBody>
      </p:sp>
      <p:sp>
        <p:nvSpPr>
          <p:cNvPr id="5" name="Content Placeholder 2">
            <a:extLst>
              <a:ext uri="{FF2B5EF4-FFF2-40B4-BE49-F238E27FC236}">
                <a16:creationId xmlns:a16="http://schemas.microsoft.com/office/drawing/2014/main" id="{FD265B75-A9C2-C9DF-59AD-D97B6DE3E167}"/>
              </a:ext>
            </a:extLst>
          </p:cNvPr>
          <p:cNvSpPr txBox="1">
            <a:spLocks/>
          </p:cNvSpPr>
          <p:nvPr/>
        </p:nvSpPr>
        <p:spPr>
          <a:xfrm>
            <a:off x="1059254" y="4771522"/>
            <a:ext cx="8468360" cy="8060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400">
                <a:solidFill>
                  <a:srgbClr val="000000"/>
                </a:solidFill>
              </a:rPr>
              <a:t>The school district wrongfully restricted his private religious practice and should have remained neutral. </a:t>
            </a:r>
          </a:p>
        </p:txBody>
      </p:sp>
      <p:pic>
        <p:nvPicPr>
          <p:cNvPr id="6" name="Picture 5" descr="A brown gavel with a gold stripe&#10;&#10;Description automatically generated">
            <a:extLst>
              <a:ext uri="{FF2B5EF4-FFF2-40B4-BE49-F238E27FC236}">
                <a16:creationId xmlns:a16="http://schemas.microsoft.com/office/drawing/2014/main" id="{E8B4CC80-72C4-DE29-80C5-D3545B84AC46}"/>
              </a:ext>
            </a:extLst>
          </p:cNvPr>
          <p:cNvPicPr>
            <a:picLocks noChangeAspect="1"/>
          </p:cNvPicPr>
          <p:nvPr/>
        </p:nvPicPr>
        <p:blipFill rotWithShape="1">
          <a:blip r:embed="rId3">
            <a:extLst>
              <a:ext uri="{28A0092B-C50C-407E-A947-70E740481C1C}">
                <a14:useLocalDpi xmlns:a14="http://schemas.microsoft.com/office/drawing/2010/main" val="0"/>
              </a:ext>
            </a:extLst>
          </a:blip>
          <a:srcRect t="13763" b="30752"/>
          <a:stretch/>
        </p:blipFill>
        <p:spPr>
          <a:xfrm rot="9533258">
            <a:off x="465483" y="1842682"/>
            <a:ext cx="553281" cy="306982"/>
          </a:xfrm>
          <a:prstGeom prst="rect">
            <a:avLst/>
          </a:prstGeom>
        </p:spPr>
      </p:pic>
      <p:pic>
        <p:nvPicPr>
          <p:cNvPr id="7" name="Picture 6" descr="A brown gavel with a gold stripe&#10;&#10;Description automatically generated">
            <a:extLst>
              <a:ext uri="{FF2B5EF4-FFF2-40B4-BE49-F238E27FC236}">
                <a16:creationId xmlns:a16="http://schemas.microsoft.com/office/drawing/2014/main" id="{2FB22D9A-1125-5EC0-96F3-E799A62696BD}"/>
              </a:ext>
            </a:extLst>
          </p:cNvPr>
          <p:cNvPicPr>
            <a:picLocks noChangeAspect="1"/>
          </p:cNvPicPr>
          <p:nvPr/>
        </p:nvPicPr>
        <p:blipFill rotWithShape="1">
          <a:blip r:embed="rId3">
            <a:extLst>
              <a:ext uri="{28A0092B-C50C-407E-A947-70E740481C1C}">
                <a14:useLocalDpi xmlns:a14="http://schemas.microsoft.com/office/drawing/2010/main" val="0"/>
              </a:ext>
            </a:extLst>
          </a:blip>
          <a:srcRect t="13763" b="30752"/>
          <a:stretch/>
        </p:blipFill>
        <p:spPr>
          <a:xfrm rot="9533258">
            <a:off x="465482" y="3148988"/>
            <a:ext cx="553281" cy="306982"/>
          </a:xfrm>
          <a:prstGeom prst="rect">
            <a:avLst/>
          </a:prstGeom>
        </p:spPr>
      </p:pic>
      <p:pic>
        <p:nvPicPr>
          <p:cNvPr id="8" name="Picture 7" descr="A brown gavel with a gold stripe&#10;&#10;Description automatically generated">
            <a:extLst>
              <a:ext uri="{FF2B5EF4-FFF2-40B4-BE49-F238E27FC236}">
                <a16:creationId xmlns:a16="http://schemas.microsoft.com/office/drawing/2014/main" id="{C5A9F4A7-6A2B-D11D-0FDB-29340DE5AB50}"/>
              </a:ext>
            </a:extLst>
          </p:cNvPr>
          <p:cNvPicPr>
            <a:picLocks noChangeAspect="1"/>
          </p:cNvPicPr>
          <p:nvPr/>
        </p:nvPicPr>
        <p:blipFill rotWithShape="1">
          <a:blip r:embed="rId3">
            <a:extLst>
              <a:ext uri="{28A0092B-C50C-407E-A947-70E740481C1C}">
                <a14:useLocalDpi xmlns:a14="http://schemas.microsoft.com/office/drawing/2010/main" val="0"/>
              </a:ext>
            </a:extLst>
          </a:blip>
          <a:srcRect t="13763" b="30752"/>
          <a:stretch/>
        </p:blipFill>
        <p:spPr>
          <a:xfrm rot="9533258">
            <a:off x="469256" y="4860865"/>
            <a:ext cx="553281" cy="306982"/>
          </a:xfrm>
          <a:prstGeom prst="rect">
            <a:avLst/>
          </a:prstGeom>
        </p:spPr>
      </p:pic>
      <p:sp>
        <p:nvSpPr>
          <p:cNvPr id="4" name="TextBox 3">
            <a:extLst>
              <a:ext uri="{FF2B5EF4-FFF2-40B4-BE49-F238E27FC236}">
                <a16:creationId xmlns:a16="http://schemas.microsoft.com/office/drawing/2014/main" id="{37985802-4D05-588B-E5D9-917013DA4212}"/>
              </a:ext>
            </a:extLst>
          </p:cNvPr>
          <p:cNvSpPr txBox="1"/>
          <p:nvPr/>
        </p:nvSpPr>
        <p:spPr>
          <a:xfrm>
            <a:off x="1059254" y="3070963"/>
            <a:ext cx="7695446" cy="1200329"/>
          </a:xfrm>
          <a:prstGeom prst="rect">
            <a:avLst/>
          </a:prstGeom>
          <a:noFill/>
        </p:spPr>
        <p:txBody>
          <a:bodyPr wrap="square" rtlCol="0">
            <a:spAutoFit/>
          </a:bodyPr>
          <a:lstStyle/>
          <a:p>
            <a:r>
              <a:rPr lang="en-US" sz="2400" b="0" i="0" u="none" strike="noStrike">
                <a:solidFill>
                  <a:srgbClr val="000000"/>
                </a:solidFill>
                <a:effectLst/>
                <a:latin typeface="Mulish Medium"/>
              </a:rPr>
              <a:t>Kennedy’s quiet, post-game prayers were not government speech just because he was “on duty.” Kennedy did not violate the establishment clause. </a:t>
            </a:r>
            <a:endParaRPr lang="en-US" sz="2400"/>
          </a:p>
        </p:txBody>
      </p:sp>
    </p:spTree>
    <p:extLst>
      <p:ext uri="{BB962C8B-B14F-4D97-AF65-F5344CB8AC3E}">
        <p14:creationId xmlns:p14="http://schemas.microsoft.com/office/powerpoint/2010/main" val="392092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8AD2-35C8-242E-34B8-1A90D918DB9E}"/>
              </a:ext>
            </a:extLst>
          </p:cNvPr>
          <p:cNvSpPr>
            <a:spLocks noGrp="1"/>
          </p:cNvSpPr>
          <p:nvPr>
            <p:ph type="title"/>
          </p:nvPr>
        </p:nvSpPr>
        <p:spPr>
          <a:xfrm>
            <a:off x="838200" y="365125"/>
            <a:ext cx="9030077" cy="1325563"/>
          </a:xfrm>
        </p:spPr>
        <p:txBody>
          <a:bodyPr>
            <a:normAutofit/>
          </a:bodyPr>
          <a:lstStyle/>
          <a:p>
            <a:r>
              <a:rPr lang="en-US" sz="3600" b="1" i="0">
                <a:solidFill>
                  <a:srgbClr val="000000"/>
                </a:solidFill>
                <a:effectLst/>
                <a:latin typeface="Mulish SemiBold" pitchFamily="2" charset="0"/>
              </a:rPr>
              <a:t>Attorneys for the school district presented this argument</a:t>
            </a:r>
            <a:r>
              <a:rPr lang="en-US" sz="3600" b="0" i="0">
                <a:solidFill>
                  <a:srgbClr val="000000"/>
                </a:solidFill>
                <a:effectLst/>
                <a:latin typeface="Mulish SemiBold" pitchFamily="2" charset="0"/>
              </a:rPr>
              <a:t>: </a:t>
            </a:r>
            <a:endParaRPr lang="en-US" sz="3600"/>
          </a:p>
        </p:txBody>
      </p:sp>
      <p:sp>
        <p:nvSpPr>
          <p:cNvPr id="3" name="Content Placeholder 2">
            <a:extLst>
              <a:ext uri="{FF2B5EF4-FFF2-40B4-BE49-F238E27FC236}">
                <a16:creationId xmlns:a16="http://schemas.microsoft.com/office/drawing/2014/main" id="{14041018-0366-B1B6-53C8-6B2DEB0DB167}"/>
              </a:ext>
            </a:extLst>
          </p:cNvPr>
          <p:cNvSpPr>
            <a:spLocks noGrp="1"/>
          </p:cNvSpPr>
          <p:nvPr>
            <p:ph idx="1"/>
          </p:nvPr>
        </p:nvSpPr>
        <p:spPr>
          <a:xfrm>
            <a:off x="838199" y="1853140"/>
            <a:ext cx="10869561" cy="1044648"/>
          </a:xfrm>
        </p:spPr>
        <p:txBody>
          <a:bodyPr>
            <a:noAutofit/>
          </a:bodyPr>
          <a:lstStyle/>
          <a:p>
            <a:pPr algn="l" rtl="0" fontAlgn="base"/>
            <a:r>
              <a:rPr lang="en-US" sz="2400" b="0" i="0">
                <a:solidFill>
                  <a:srgbClr val="000000"/>
                </a:solidFill>
                <a:effectLst/>
              </a:rPr>
              <a:t>The school district properly restricted his speech because he was on duty at a school-sponsored event when he prayed in front of students. His speech was government speech. </a:t>
            </a:r>
          </a:p>
        </p:txBody>
      </p:sp>
      <p:pic>
        <p:nvPicPr>
          <p:cNvPr id="5" name="Picture 4" descr="A green person standing in front of a group of people&#10;&#10;Description automatically generated">
            <a:extLst>
              <a:ext uri="{FF2B5EF4-FFF2-40B4-BE49-F238E27FC236}">
                <a16:creationId xmlns:a16="http://schemas.microsoft.com/office/drawing/2014/main" id="{739C9FE5-5554-6C0C-32A2-F5C7E6B52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3771482"/>
            <a:ext cx="2881261" cy="2881261"/>
          </a:xfrm>
          <a:prstGeom prst="rect">
            <a:avLst/>
          </a:prstGeom>
        </p:spPr>
      </p:pic>
      <p:pic>
        <p:nvPicPr>
          <p:cNvPr id="7" name="Picture 6" descr="A brown gavel with a gold stripe&#10;&#10;Description automatically generated">
            <a:extLst>
              <a:ext uri="{FF2B5EF4-FFF2-40B4-BE49-F238E27FC236}">
                <a16:creationId xmlns:a16="http://schemas.microsoft.com/office/drawing/2014/main" id="{CD002E43-A52F-CEB3-881D-D040DF228B3E}"/>
              </a:ext>
            </a:extLst>
          </p:cNvPr>
          <p:cNvPicPr>
            <a:picLocks noChangeAspect="1"/>
          </p:cNvPicPr>
          <p:nvPr/>
        </p:nvPicPr>
        <p:blipFill rotWithShape="1">
          <a:blip r:embed="rId3">
            <a:extLst>
              <a:ext uri="{28A0092B-C50C-407E-A947-70E740481C1C}">
                <a14:useLocalDpi xmlns:a14="http://schemas.microsoft.com/office/drawing/2010/main" val="0"/>
              </a:ext>
            </a:extLst>
          </a:blip>
          <a:srcRect t="13763" b="30752"/>
          <a:stretch/>
        </p:blipFill>
        <p:spPr>
          <a:xfrm rot="9533258">
            <a:off x="520681" y="1942483"/>
            <a:ext cx="553281" cy="306982"/>
          </a:xfrm>
          <a:prstGeom prst="rect">
            <a:avLst/>
          </a:prstGeom>
        </p:spPr>
      </p:pic>
      <p:pic>
        <p:nvPicPr>
          <p:cNvPr id="8" name="Picture 7" descr="A brown gavel with a gold stripe&#10;&#10;Description automatically generated">
            <a:extLst>
              <a:ext uri="{FF2B5EF4-FFF2-40B4-BE49-F238E27FC236}">
                <a16:creationId xmlns:a16="http://schemas.microsoft.com/office/drawing/2014/main" id="{38ECD131-68AD-3BEC-F1EE-3247E815AF8D}"/>
              </a:ext>
            </a:extLst>
          </p:cNvPr>
          <p:cNvPicPr>
            <a:picLocks noChangeAspect="1"/>
          </p:cNvPicPr>
          <p:nvPr/>
        </p:nvPicPr>
        <p:blipFill rotWithShape="1">
          <a:blip r:embed="rId3">
            <a:extLst>
              <a:ext uri="{28A0092B-C50C-407E-A947-70E740481C1C}">
                <a14:useLocalDpi xmlns:a14="http://schemas.microsoft.com/office/drawing/2010/main" val="0"/>
              </a:ext>
            </a:extLst>
          </a:blip>
          <a:srcRect t="13763" b="30752"/>
          <a:stretch/>
        </p:blipFill>
        <p:spPr>
          <a:xfrm rot="9533258">
            <a:off x="520681" y="3368170"/>
            <a:ext cx="553281" cy="306982"/>
          </a:xfrm>
          <a:prstGeom prst="rect">
            <a:avLst/>
          </a:prstGeom>
        </p:spPr>
      </p:pic>
      <p:sp>
        <p:nvSpPr>
          <p:cNvPr id="11" name="Content Placeholder 2">
            <a:extLst>
              <a:ext uri="{FF2B5EF4-FFF2-40B4-BE49-F238E27FC236}">
                <a16:creationId xmlns:a16="http://schemas.microsoft.com/office/drawing/2014/main" id="{A94C385A-EC9D-B79F-18A1-C4C409A76885}"/>
              </a:ext>
            </a:extLst>
          </p:cNvPr>
          <p:cNvSpPr txBox="1">
            <a:spLocks/>
          </p:cNvSpPr>
          <p:nvPr/>
        </p:nvSpPr>
        <p:spPr>
          <a:xfrm>
            <a:off x="838199" y="4638188"/>
            <a:ext cx="8470902" cy="8309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a:solidFill>
                  <a:srgbClr val="000000"/>
                </a:solidFill>
              </a:rPr>
              <a:t>Kennedy’s prayers after games gave the impression that the school endorsed his prayers, violating the establishment clause. </a:t>
            </a:r>
          </a:p>
          <a:p>
            <a:endParaRPr lang="en-US" sz="3200">
              <a:solidFill>
                <a:srgbClr val="000000"/>
              </a:solidFill>
            </a:endParaRPr>
          </a:p>
        </p:txBody>
      </p:sp>
      <p:pic>
        <p:nvPicPr>
          <p:cNvPr id="9" name="Picture 8" descr="A brown gavel with a gold stripe&#10;&#10;Description automatically generated">
            <a:extLst>
              <a:ext uri="{FF2B5EF4-FFF2-40B4-BE49-F238E27FC236}">
                <a16:creationId xmlns:a16="http://schemas.microsoft.com/office/drawing/2014/main" id="{44FB4BE5-B3FD-7D06-10E3-369EEAE7E865}"/>
              </a:ext>
            </a:extLst>
          </p:cNvPr>
          <p:cNvPicPr>
            <a:picLocks noChangeAspect="1"/>
          </p:cNvPicPr>
          <p:nvPr/>
        </p:nvPicPr>
        <p:blipFill rotWithShape="1">
          <a:blip r:embed="rId3">
            <a:extLst>
              <a:ext uri="{28A0092B-C50C-407E-A947-70E740481C1C}">
                <a14:useLocalDpi xmlns:a14="http://schemas.microsoft.com/office/drawing/2010/main" val="0"/>
              </a:ext>
            </a:extLst>
          </a:blip>
          <a:srcRect t="13763" b="30752"/>
          <a:stretch/>
        </p:blipFill>
        <p:spPr>
          <a:xfrm rot="9533258">
            <a:off x="506663" y="4727530"/>
            <a:ext cx="553281" cy="306982"/>
          </a:xfrm>
          <a:prstGeom prst="rect">
            <a:avLst/>
          </a:prstGeom>
        </p:spPr>
      </p:pic>
      <p:sp>
        <p:nvSpPr>
          <p:cNvPr id="4" name="TextBox 3">
            <a:extLst>
              <a:ext uri="{FF2B5EF4-FFF2-40B4-BE49-F238E27FC236}">
                <a16:creationId xmlns:a16="http://schemas.microsoft.com/office/drawing/2014/main" id="{0B0FC8F7-02EE-464E-2829-F541657F04B8}"/>
              </a:ext>
            </a:extLst>
          </p:cNvPr>
          <p:cNvSpPr txBox="1"/>
          <p:nvPr/>
        </p:nvSpPr>
        <p:spPr>
          <a:xfrm>
            <a:off x="1096661" y="3279475"/>
            <a:ext cx="7788878" cy="1200329"/>
          </a:xfrm>
          <a:prstGeom prst="rect">
            <a:avLst/>
          </a:prstGeom>
          <a:noFill/>
        </p:spPr>
        <p:txBody>
          <a:bodyPr wrap="square" rtlCol="0">
            <a:spAutoFit/>
          </a:bodyPr>
          <a:lstStyle/>
          <a:p>
            <a:r>
              <a:rPr lang="en-US" sz="2400" b="0" i="0">
                <a:solidFill>
                  <a:srgbClr val="000000"/>
                </a:solidFill>
                <a:effectLst/>
              </a:rPr>
              <a:t>Kennedy’s rights to free speech and to free exercise of religion were not violated because his prayers were not private. </a:t>
            </a:r>
            <a:endParaRPr lang="en-US" sz="2400"/>
          </a:p>
        </p:txBody>
      </p:sp>
    </p:spTree>
    <p:extLst>
      <p:ext uri="{BB962C8B-B14F-4D97-AF65-F5344CB8AC3E}">
        <p14:creationId xmlns:p14="http://schemas.microsoft.com/office/powerpoint/2010/main" val="288802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9DAD-BFB0-1A46-2447-6C9A3F576972}"/>
              </a:ext>
            </a:extLst>
          </p:cNvPr>
          <p:cNvSpPr>
            <a:spLocks noGrp="1"/>
          </p:cNvSpPr>
          <p:nvPr>
            <p:ph type="title"/>
          </p:nvPr>
        </p:nvSpPr>
        <p:spPr>
          <a:xfrm>
            <a:off x="431800" y="395605"/>
            <a:ext cx="10515600" cy="1325563"/>
          </a:xfrm>
        </p:spPr>
        <p:txBody>
          <a:bodyPr/>
          <a:lstStyle/>
          <a:p>
            <a:r>
              <a:rPr lang="en-US"/>
              <a:t>You are going to take the case to the Supreme Court.</a:t>
            </a:r>
          </a:p>
        </p:txBody>
      </p:sp>
      <p:sp>
        <p:nvSpPr>
          <p:cNvPr id="3" name="Content Placeholder 2">
            <a:extLst>
              <a:ext uri="{FF2B5EF4-FFF2-40B4-BE49-F238E27FC236}">
                <a16:creationId xmlns:a16="http://schemas.microsoft.com/office/drawing/2014/main" id="{55D01C08-A558-DD9A-DE79-EEA2E19F3FEA}"/>
              </a:ext>
            </a:extLst>
          </p:cNvPr>
          <p:cNvSpPr>
            <a:spLocks noGrp="1"/>
          </p:cNvSpPr>
          <p:nvPr>
            <p:ph idx="1"/>
          </p:nvPr>
        </p:nvSpPr>
        <p:spPr>
          <a:xfrm>
            <a:off x="4717620" y="3295320"/>
            <a:ext cx="7391401" cy="2590164"/>
          </a:xfrm>
        </p:spPr>
        <p:txBody>
          <a:bodyPr vert="horz" lIns="91440" tIns="45720" rIns="91440" bIns="45720" rtlCol="0" anchor="t">
            <a:normAutofit/>
          </a:bodyPr>
          <a:lstStyle/>
          <a:p>
            <a:pPr marL="457200" indent="0" fontAlgn="base">
              <a:buNone/>
            </a:pPr>
            <a:r>
              <a:rPr lang="en-US" sz="3600" b="0" i="1">
                <a:solidFill>
                  <a:srgbClr val="000000"/>
                </a:solidFill>
                <a:effectLst/>
              </a:rPr>
              <a:t>Did </a:t>
            </a:r>
            <a:r>
              <a:rPr lang="en-US" sz="3600" i="1">
                <a:solidFill>
                  <a:srgbClr val="000000"/>
                </a:solidFill>
              </a:rPr>
              <a:t>the school district</a:t>
            </a:r>
            <a:r>
              <a:rPr lang="en-US" sz="3600" b="0" i="1">
                <a:solidFill>
                  <a:srgbClr val="000000"/>
                </a:solidFill>
                <a:effectLst/>
              </a:rPr>
              <a:t> violate Kennedy’s rights to free speech and free exercise of his religion</a:t>
            </a:r>
            <a:r>
              <a:rPr lang="en-US" sz="3600" i="1">
                <a:solidFill>
                  <a:srgbClr val="000000"/>
                </a:solidFill>
              </a:rPr>
              <a:t> when it placed him on leave</a:t>
            </a:r>
            <a:r>
              <a:rPr lang="en-US" sz="3600" b="0" i="1">
                <a:solidFill>
                  <a:srgbClr val="000000"/>
                </a:solidFill>
                <a:effectLst/>
              </a:rPr>
              <a:t>?  </a:t>
            </a:r>
          </a:p>
        </p:txBody>
      </p:sp>
      <p:sp>
        <p:nvSpPr>
          <p:cNvPr id="4" name="Content Placeholder 2">
            <a:extLst>
              <a:ext uri="{FF2B5EF4-FFF2-40B4-BE49-F238E27FC236}">
                <a16:creationId xmlns:a16="http://schemas.microsoft.com/office/drawing/2014/main" id="{95345993-6AB8-2BB1-26B8-C95E3263295B}"/>
              </a:ext>
            </a:extLst>
          </p:cNvPr>
          <p:cNvSpPr txBox="1">
            <a:spLocks/>
          </p:cNvSpPr>
          <p:nvPr/>
        </p:nvSpPr>
        <p:spPr>
          <a:xfrm>
            <a:off x="444500" y="1978025"/>
            <a:ext cx="115062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3600">
                <a:solidFill>
                  <a:srgbClr val="000000"/>
                </a:solidFill>
              </a:rPr>
              <a:t>The U.S. Supreme Court has to decide this question:</a:t>
            </a:r>
          </a:p>
        </p:txBody>
      </p:sp>
      <p:pic>
        <p:nvPicPr>
          <p:cNvPr id="5" name="Google Shape;193;p9">
            <a:extLst>
              <a:ext uri="{FF2B5EF4-FFF2-40B4-BE49-F238E27FC236}">
                <a16:creationId xmlns:a16="http://schemas.microsoft.com/office/drawing/2014/main" id="{76090F0F-59E8-6F42-E02E-92194AE0AC5F}"/>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contrast="-57000"/>
                    </a14:imgEffect>
                  </a14:imgLayer>
                </a14:imgProps>
              </a:ext>
            </a:extLst>
          </a:blip>
          <a:srcRect/>
          <a:stretch/>
        </p:blipFill>
        <p:spPr>
          <a:xfrm>
            <a:off x="630767" y="2923380"/>
            <a:ext cx="4021677" cy="2836203"/>
          </a:xfrm>
          <a:prstGeom prst="rect">
            <a:avLst/>
          </a:prstGeom>
          <a:noFill/>
          <a:ln>
            <a:noFill/>
          </a:ln>
        </p:spPr>
      </p:pic>
    </p:spTree>
    <p:extLst>
      <p:ext uri="{BB962C8B-B14F-4D97-AF65-F5344CB8AC3E}">
        <p14:creationId xmlns:p14="http://schemas.microsoft.com/office/powerpoint/2010/main" val="94919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042F-8701-1AE9-820B-77AF6048FF5B}"/>
              </a:ext>
            </a:extLst>
          </p:cNvPr>
          <p:cNvSpPr>
            <a:spLocks noGrp="1"/>
          </p:cNvSpPr>
          <p:nvPr>
            <p:ph type="title"/>
          </p:nvPr>
        </p:nvSpPr>
        <p:spPr/>
        <p:txBody>
          <a:bodyPr/>
          <a:lstStyle/>
          <a:p>
            <a:r>
              <a:rPr lang="en-US"/>
              <a:t>You will take the roles of:</a:t>
            </a:r>
          </a:p>
        </p:txBody>
      </p:sp>
      <p:sp>
        <p:nvSpPr>
          <p:cNvPr id="3" name="Content Placeholder 2">
            <a:extLst>
              <a:ext uri="{FF2B5EF4-FFF2-40B4-BE49-F238E27FC236}">
                <a16:creationId xmlns:a16="http://schemas.microsoft.com/office/drawing/2014/main" id="{31F2B753-BF00-A2FA-73B8-E525123151B1}"/>
              </a:ext>
            </a:extLst>
          </p:cNvPr>
          <p:cNvSpPr>
            <a:spLocks noGrp="1"/>
          </p:cNvSpPr>
          <p:nvPr>
            <p:ph idx="1"/>
          </p:nvPr>
        </p:nvSpPr>
        <p:spPr>
          <a:xfrm>
            <a:off x="641984" y="1901927"/>
            <a:ext cx="3390900" cy="1196402"/>
          </a:xfrm>
        </p:spPr>
        <p:txBody>
          <a:bodyPr>
            <a:normAutofit/>
          </a:bodyPr>
          <a:lstStyle/>
          <a:p>
            <a:pPr marL="0" indent="0" algn="ctr">
              <a:buNone/>
            </a:pPr>
            <a:r>
              <a:rPr lang="en-US" b="1"/>
              <a:t>Justices for the </a:t>
            </a:r>
            <a:br>
              <a:rPr lang="en-US" b="1"/>
            </a:br>
            <a:r>
              <a:rPr lang="en-US" b="1"/>
              <a:t>U.S. Supreme Court</a:t>
            </a:r>
          </a:p>
        </p:txBody>
      </p:sp>
      <p:pic>
        <p:nvPicPr>
          <p:cNvPr id="4" name="Google Shape;208;p10">
            <a:extLst>
              <a:ext uri="{FF2B5EF4-FFF2-40B4-BE49-F238E27FC236}">
                <a16:creationId xmlns:a16="http://schemas.microsoft.com/office/drawing/2014/main" id="{5774DB38-FE9E-BF99-AC0A-A93A364BCFB7}"/>
              </a:ext>
            </a:extLst>
          </p:cNvPr>
          <p:cNvPicPr preferRelativeResize="0">
            <a:picLocks noChangeAspect="1"/>
          </p:cNvPicPr>
          <p:nvPr/>
        </p:nvPicPr>
        <p:blipFill rotWithShape="1">
          <a:blip r:embed="rId2">
            <a:alphaModFix/>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51000"/>
                    </a14:imgEffect>
                  </a14:imgLayer>
                </a14:imgProps>
              </a:ext>
            </a:extLst>
          </a:blip>
          <a:srcRect/>
          <a:stretch/>
        </p:blipFill>
        <p:spPr>
          <a:xfrm flipH="1">
            <a:off x="9111491" y="3087589"/>
            <a:ext cx="1714753" cy="2265363"/>
          </a:xfrm>
          <a:prstGeom prst="rect">
            <a:avLst/>
          </a:prstGeom>
          <a:noFill/>
          <a:ln>
            <a:noFill/>
          </a:ln>
        </p:spPr>
      </p:pic>
      <p:pic>
        <p:nvPicPr>
          <p:cNvPr id="6" name="Google Shape;209;p10">
            <a:extLst>
              <a:ext uri="{FF2B5EF4-FFF2-40B4-BE49-F238E27FC236}">
                <a16:creationId xmlns:a16="http://schemas.microsoft.com/office/drawing/2014/main" id="{2BAE7F7F-B680-436E-D55A-81571550F744}"/>
              </a:ext>
            </a:extLst>
          </p:cNvPr>
          <p:cNvPicPr preferRelativeResize="0">
            <a:picLocks noChangeAspect="1"/>
          </p:cNvPicPr>
          <p:nvPr/>
        </p:nvPicPr>
        <p:blipFill rotWithShape="1">
          <a:blip r:embed="rId4">
            <a:alphaModFix/>
            <a:duotone>
              <a:schemeClr val="accent3">
                <a:shade val="45000"/>
                <a:satMod val="135000"/>
              </a:schemeClr>
              <a:prstClr val="white"/>
            </a:duotone>
          </a:blip>
          <a:srcRect/>
          <a:stretch/>
        </p:blipFill>
        <p:spPr>
          <a:xfrm>
            <a:off x="5499812" y="3150678"/>
            <a:ext cx="1714754" cy="2265364"/>
          </a:xfrm>
          <a:prstGeom prst="rect">
            <a:avLst/>
          </a:prstGeom>
          <a:noFill/>
          <a:ln>
            <a:noFill/>
          </a:ln>
        </p:spPr>
      </p:pic>
      <p:sp>
        <p:nvSpPr>
          <p:cNvPr id="9" name="TextBox 8">
            <a:extLst>
              <a:ext uri="{FF2B5EF4-FFF2-40B4-BE49-F238E27FC236}">
                <a16:creationId xmlns:a16="http://schemas.microsoft.com/office/drawing/2014/main" id="{92ABA01E-0A31-9CE6-5029-15319A128ADB}"/>
              </a:ext>
            </a:extLst>
          </p:cNvPr>
          <p:cNvSpPr txBox="1"/>
          <p:nvPr/>
        </p:nvSpPr>
        <p:spPr>
          <a:xfrm>
            <a:off x="5010989" y="2053377"/>
            <a:ext cx="2692400" cy="892552"/>
          </a:xfrm>
          <a:prstGeom prst="rect">
            <a:avLst/>
          </a:prstGeom>
          <a:noFill/>
        </p:spPr>
        <p:txBody>
          <a:bodyPr wrap="square">
            <a:spAutoFit/>
          </a:bodyPr>
          <a:lstStyle/>
          <a:p>
            <a:pPr algn="ctr"/>
            <a:r>
              <a:rPr lang="en-US" sz="2600" b="1"/>
              <a:t>Attorneys for Kennedy</a:t>
            </a:r>
          </a:p>
        </p:txBody>
      </p:sp>
      <p:sp>
        <p:nvSpPr>
          <p:cNvPr id="11" name="TextBox 10">
            <a:extLst>
              <a:ext uri="{FF2B5EF4-FFF2-40B4-BE49-F238E27FC236}">
                <a16:creationId xmlns:a16="http://schemas.microsoft.com/office/drawing/2014/main" id="{7C527184-E194-9123-EF2D-30DAA28644E8}"/>
              </a:ext>
            </a:extLst>
          </p:cNvPr>
          <p:cNvSpPr txBox="1"/>
          <p:nvPr/>
        </p:nvSpPr>
        <p:spPr>
          <a:xfrm>
            <a:off x="8159118" y="2003527"/>
            <a:ext cx="3619500" cy="892552"/>
          </a:xfrm>
          <a:prstGeom prst="rect">
            <a:avLst/>
          </a:prstGeom>
          <a:noFill/>
        </p:spPr>
        <p:txBody>
          <a:bodyPr wrap="square">
            <a:spAutoFit/>
          </a:bodyPr>
          <a:lstStyle/>
          <a:p>
            <a:pPr algn="ctr"/>
            <a:r>
              <a:rPr lang="en-US" sz="2600" b="1"/>
              <a:t>Attorneys for the School District</a:t>
            </a:r>
          </a:p>
        </p:txBody>
      </p:sp>
      <p:grpSp>
        <p:nvGrpSpPr>
          <p:cNvPr id="13" name="Group 12">
            <a:extLst>
              <a:ext uri="{FF2B5EF4-FFF2-40B4-BE49-F238E27FC236}">
                <a16:creationId xmlns:a16="http://schemas.microsoft.com/office/drawing/2014/main" id="{DF75E71D-C165-309A-C4FF-D10A2689DF9D}"/>
              </a:ext>
            </a:extLst>
          </p:cNvPr>
          <p:cNvGrpSpPr/>
          <p:nvPr/>
        </p:nvGrpSpPr>
        <p:grpSpPr>
          <a:xfrm>
            <a:off x="1332644" y="3124200"/>
            <a:ext cx="2009579" cy="2241993"/>
            <a:chOff x="2323145" y="4538309"/>
            <a:chExt cx="1704976" cy="1818574"/>
          </a:xfrm>
        </p:grpSpPr>
        <p:pic>
          <p:nvPicPr>
            <p:cNvPr id="7" name="Picture 6" descr="A group of people standing in a row&#10;&#10;Description automatically generated">
              <a:extLst>
                <a:ext uri="{FF2B5EF4-FFF2-40B4-BE49-F238E27FC236}">
                  <a16:creationId xmlns:a16="http://schemas.microsoft.com/office/drawing/2014/main" id="{6AB7A2AA-6C7E-483F-9198-F23C45DFAB89}"/>
                </a:ext>
              </a:extLst>
            </p:cNvPr>
            <p:cNvPicPr>
              <a:picLocks noChangeAspect="1"/>
            </p:cNvPicPr>
            <p:nvPr/>
          </p:nvPicPr>
          <p:blipFill rotWithShape="1">
            <a:blip r:embed="rId5">
              <a:extLst>
                <a:ext uri="{28A0092B-C50C-407E-A947-70E740481C1C}">
                  <a14:useLocalDpi xmlns:a14="http://schemas.microsoft.com/office/drawing/2010/main" val="0"/>
                </a:ext>
              </a:extLst>
            </a:blip>
            <a:srcRect l="1" t="21365" r="79602" b="15186"/>
            <a:stretch/>
          </p:blipFill>
          <p:spPr>
            <a:xfrm>
              <a:off x="2323145" y="4538309"/>
              <a:ext cx="584645" cy="1818573"/>
            </a:xfrm>
            <a:prstGeom prst="rect">
              <a:avLst/>
            </a:prstGeom>
          </p:spPr>
        </p:pic>
        <p:pic>
          <p:nvPicPr>
            <p:cNvPr id="12" name="Picture 11" descr="A group of people standing in a row&#10;&#10;Description automatically generated">
              <a:extLst>
                <a:ext uri="{FF2B5EF4-FFF2-40B4-BE49-F238E27FC236}">
                  <a16:creationId xmlns:a16="http://schemas.microsoft.com/office/drawing/2014/main" id="{9F36FAF1-FA5C-B2B1-3159-60D361D4BF6D}"/>
                </a:ext>
              </a:extLst>
            </p:cNvPr>
            <p:cNvPicPr>
              <a:picLocks noChangeAspect="1"/>
            </p:cNvPicPr>
            <p:nvPr/>
          </p:nvPicPr>
          <p:blipFill rotWithShape="1">
            <a:blip r:embed="rId5">
              <a:extLst>
                <a:ext uri="{28A0092B-C50C-407E-A947-70E740481C1C}">
                  <a14:useLocalDpi xmlns:a14="http://schemas.microsoft.com/office/drawing/2010/main" val="0"/>
                </a:ext>
              </a:extLst>
            </a:blip>
            <a:srcRect l="49520" t="21365" b="15186"/>
            <a:stretch/>
          </p:blipFill>
          <p:spPr>
            <a:xfrm>
              <a:off x="2581275" y="4538310"/>
              <a:ext cx="1446846" cy="1818573"/>
            </a:xfrm>
            <a:prstGeom prst="rect">
              <a:avLst/>
            </a:prstGeom>
          </p:spPr>
        </p:pic>
      </p:grpSp>
    </p:spTree>
    <p:extLst>
      <p:ext uri="{BB962C8B-B14F-4D97-AF65-F5344CB8AC3E}">
        <p14:creationId xmlns:p14="http://schemas.microsoft.com/office/powerpoint/2010/main" val="21185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78A9-5C5F-B7AE-D48B-6C1C807C7573}"/>
              </a:ext>
            </a:extLst>
          </p:cNvPr>
          <p:cNvSpPr>
            <a:spLocks noGrp="1"/>
          </p:cNvSpPr>
          <p:nvPr>
            <p:ph type="title"/>
          </p:nvPr>
        </p:nvSpPr>
        <p:spPr>
          <a:xfrm>
            <a:off x="752475" y="18255"/>
            <a:ext cx="10515600" cy="1132683"/>
          </a:xfrm>
        </p:spPr>
        <p:txBody>
          <a:bodyPr/>
          <a:lstStyle/>
          <a:p>
            <a:r>
              <a:rPr lang="en-US"/>
              <a:t>To prepare for the case…</a:t>
            </a:r>
          </a:p>
        </p:txBody>
      </p:sp>
      <p:sp>
        <p:nvSpPr>
          <p:cNvPr id="3" name="Content Placeholder 2">
            <a:extLst>
              <a:ext uri="{FF2B5EF4-FFF2-40B4-BE49-F238E27FC236}">
                <a16:creationId xmlns:a16="http://schemas.microsoft.com/office/drawing/2014/main" id="{AE99C8F1-CD08-435C-B063-8FB8AC5FCF93}"/>
              </a:ext>
            </a:extLst>
          </p:cNvPr>
          <p:cNvSpPr>
            <a:spLocks noGrp="1"/>
          </p:cNvSpPr>
          <p:nvPr>
            <p:ph idx="1"/>
          </p:nvPr>
        </p:nvSpPr>
        <p:spPr>
          <a:xfrm>
            <a:off x="838200" y="1220628"/>
            <a:ext cx="10515600" cy="4111863"/>
          </a:xfrm>
        </p:spPr>
        <p:txBody>
          <a:bodyPr vert="horz" lIns="91440" tIns="45720" rIns="91440" bIns="45720" rtlCol="0" anchor="t">
            <a:normAutofit/>
          </a:bodyPr>
          <a:lstStyle/>
          <a:p>
            <a:pPr fontAlgn="base">
              <a:spcBef>
                <a:spcPts val="1600"/>
              </a:spcBef>
              <a:buClr>
                <a:srgbClr val="000000"/>
              </a:buClr>
            </a:pPr>
            <a:r>
              <a:rPr lang="en-US" sz="2600" b="1" i="0" u="sng">
                <a:solidFill>
                  <a:schemeClr val="accent3"/>
                </a:solidFill>
                <a:effectLst/>
              </a:rPr>
              <a:t>Attorneys for Kennedy</a:t>
            </a:r>
            <a:r>
              <a:rPr lang="en-US" sz="2600" b="0" i="0">
                <a:solidFill>
                  <a:srgbClr val="000000"/>
                </a:solidFill>
                <a:effectLst/>
              </a:rPr>
              <a:t>: You will argue that the school district violated Kennedy’s rights to free speech and free exercise of his religion. Create arguments to convince the justices that the school district wrongfully restricted Kennedy’s post-game prayer. </a:t>
            </a:r>
            <a:endParaRPr lang="en-US" sz="2600" b="1" i="0">
              <a:solidFill>
                <a:schemeClr val="accent5"/>
              </a:solidFill>
              <a:effectLst/>
            </a:endParaRPr>
          </a:p>
          <a:p>
            <a:pPr algn="l" rtl="0" fontAlgn="base">
              <a:spcBef>
                <a:spcPts val="1600"/>
              </a:spcBef>
              <a:buClr>
                <a:srgbClr val="000000"/>
              </a:buClr>
            </a:pPr>
            <a:r>
              <a:rPr lang="en-US" sz="2600" b="1" i="0" u="sng">
                <a:solidFill>
                  <a:schemeClr val="accent5"/>
                </a:solidFill>
                <a:effectLst/>
              </a:rPr>
              <a:t>Attorneys for the School District</a:t>
            </a:r>
            <a:r>
              <a:rPr lang="en-US" sz="2600" b="0" i="0">
                <a:solidFill>
                  <a:srgbClr val="000000"/>
                </a:solidFill>
                <a:effectLst/>
              </a:rPr>
              <a:t>: You will argue that the school district did not violate Kennedy’s rights to free speech and free exercise of his religion. Create arguments to convince the justices that the school district rightfully restricted Kennedy’s post-game prayer. </a:t>
            </a:r>
          </a:p>
          <a:p>
            <a:pPr algn="l" rtl="0" fontAlgn="base">
              <a:spcBef>
                <a:spcPts val="1600"/>
              </a:spcBef>
              <a:buClr>
                <a:srgbClr val="000000"/>
              </a:buClr>
            </a:pPr>
            <a:r>
              <a:rPr lang="en-US" sz="2600" b="1" i="0" u="sng">
                <a:solidFill>
                  <a:schemeClr val="accent1"/>
                </a:solidFill>
                <a:effectLst/>
              </a:rPr>
              <a:t>Justices of the U.S. Supreme Court</a:t>
            </a:r>
            <a:r>
              <a:rPr lang="en-US" sz="2600" b="0" i="0">
                <a:solidFill>
                  <a:srgbClr val="000000"/>
                </a:solidFill>
                <a:effectLst/>
              </a:rPr>
              <a:t>: Create at least three questions to ask each side to help you determine the case. </a:t>
            </a:r>
          </a:p>
        </p:txBody>
      </p:sp>
      <p:sp>
        <p:nvSpPr>
          <p:cNvPr id="5" name="TextBox 4">
            <a:extLst>
              <a:ext uri="{FF2B5EF4-FFF2-40B4-BE49-F238E27FC236}">
                <a16:creationId xmlns:a16="http://schemas.microsoft.com/office/drawing/2014/main" id="{1DC96ECF-6039-9915-191D-4A96B0BA5B89}"/>
              </a:ext>
            </a:extLst>
          </p:cNvPr>
          <p:cNvSpPr txBox="1"/>
          <p:nvPr/>
        </p:nvSpPr>
        <p:spPr>
          <a:xfrm>
            <a:off x="2927985" y="5772837"/>
            <a:ext cx="8431530" cy="400110"/>
          </a:xfrm>
          <a:prstGeom prst="rect">
            <a:avLst/>
          </a:prstGeom>
          <a:solidFill>
            <a:schemeClr val="bg1">
              <a:lumMod val="95000"/>
            </a:schemeClr>
          </a:solidFill>
          <a:ln>
            <a:solidFill>
              <a:schemeClr val="tx1"/>
            </a:solidFill>
          </a:ln>
        </p:spPr>
        <p:txBody>
          <a:bodyPr wrap="square" lIns="91440" tIns="45720" rIns="91440" bIns="45720" anchor="t">
            <a:spAutoFit/>
          </a:bodyPr>
          <a:lstStyle/>
          <a:p>
            <a:pPr marL="0" indent="0" algn="ctr">
              <a:buNone/>
            </a:pPr>
            <a:r>
              <a:rPr lang="en-US" sz="2000" b="1" i="0">
                <a:solidFill>
                  <a:srgbClr val="000000"/>
                </a:solidFill>
                <a:effectLst/>
              </a:rPr>
              <a:t>Decide who will represent your group to perform the moot court.  </a:t>
            </a:r>
            <a:endParaRPr lang="en-US" sz="2000" b="1"/>
          </a:p>
        </p:txBody>
      </p:sp>
    </p:spTree>
    <p:extLst>
      <p:ext uri="{BB962C8B-B14F-4D97-AF65-F5344CB8AC3E}">
        <p14:creationId xmlns:p14="http://schemas.microsoft.com/office/powerpoint/2010/main" val="399318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44A39C-2ABC-1967-E320-7D4561A1D7C8}"/>
              </a:ext>
            </a:extLst>
          </p:cNvPr>
          <p:cNvSpPr>
            <a:spLocks noGrp="1"/>
          </p:cNvSpPr>
          <p:nvPr>
            <p:ph type="body" idx="1"/>
          </p:nvPr>
        </p:nvSpPr>
        <p:spPr>
          <a:xfrm>
            <a:off x="763588" y="444370"/>
            <a:ext cx="6500812" cy="823912"/>
          </a:xfrm>
        </p:spPr>
        <p:txBody>
          <a:bodyPr>
            <a:normAutofit/>
          </a:bodyPr>
          <a:lstStyle/>
          <a:p>
            <a:r>
              <a:rPr lang="en-US" sz="3200"/>
              <a:t>Rules for the Oral Argument</a:t>
            </a:r>
          </a:p>
        </p:txBody>
      </p:sp>
      <p:sp>
        <p:nvSpPr>
          <p:cNvPr id="9" name="Content Placeholder 8">
            <a:extLst>
              <a:ext uri="{FF2B5EF4-FFF2-40B4-BE49-F238E27FC236}">
                <a16:creationId xmlns:a16="http://schemas.microsoft.com/office/drawing/2014/main" id="{24A8B2EB-2F17-CE71-D0E3-E77F663678AE}"/>
              </a:ext>
            </a:extLst>
          </p:cNvPr>
          <p:cNvSpPr>
            <a:spLocks noGrp="1"/>
          </p:cNvSpPr>
          <p:nvPr>
            <p:ph sz="half" idx="2"/>
          </p:nvPr>
        </p:nvSpPr>
        <p:spPr>
          <a:xfrm>
            <a:off x="912812" y="1439732"/>
            <a:ext cx="9767888" cy="1713186"/>
          </a:xfrm>
        </p:spPr>
        <p:txBody>
          <a:bodyPr>
            <a:normAutofit lnSpcReduction="10000"/>
          </a:bodyPr>
          <a:lstStyle/>
          <a:p>
            <a:pPr algn="l" rtl="0" fontAlgn="base">
              <a:buFont typeface="+mj-lt"/>
              <a:buAutoNum type="arabicPeriod"/>
            </a:pPr>
            <a:r>
              <a:rPr lang="en-US"/>
              <a:t> </a:t>
            </a:r>
            <a:r>
              <a:rPr lang="en-US" b="1">
                <a:solidFill>
                  <a:schemeClr val="accent3"/>
                </a:solidFill>
              </a:rPr>
              <a:t>Attorneys for Kennedy </a:t>
            </a:r>
            <a:r>
              <a:rPr lang="en-US">
                <a:solidFill>
                  <a:srgbClr val="000000"/>
                </a:solidFill>
              </a:rPr>
              <a:t>will present first . </a:t>
            </a:r>
          </a:p>
          <a:p>
            <a:pPr algn="l" rtl="0" fontAlgn="base">
              <a:buFont typeface="+mj-lt"/>
              <a:buAutoNum type="arabicPeriod" startAt="2"/>
            </a:pPr>
            <a:r>
              <a:rPr lang="en-US"/>
              <a:t> </a:t>
            </a:r>
            <a:r>
              <a:rPr lang="en-US" b="1">
                <a:solidFill>
                  <a:schemeClr val="accent5"/>
                </a:solidFill>
              </a:rPr>
              <a:t>Attorneys for the School District </a:t>
            </a:r>
            <a:r>
              <a:rPr lang="en-US">
                <a:solidFill>
                  <a:srgbClr val="000000"/>
                </a:solidFill>
              </a:rPr>
              <a:t>will present second. </a:t>
            </a:r>
          </a:p>
          <a:p>
            <a:pPr algn="l" rtl="0" fontAlgn="base">
              <a:buFont typeface="+mj-lt"/>
              <a:buAutoNum type="arabicPeriod" startAt="3"/>
            </a:pPr>
            <a:r>
              <a:rPr lang="en-US">
                <a:solidFill>
                  <a:srgbClr val="000000"/>
                </a:solidFill>
              </a:rPr>
              <a:t> </a:t>
            </a:r>
            <a:r>
              <a:rPr lang="en-US" b="1">
                <a:solidFill>
                  <a:schemeClr val="accent1"/>
                </a:solidFill>
              </a:rPr>
              <a:t>Justices</a:t>
            </a:r>
            <a:r>
              <a:rPr lang="en-US">
                <a:solidFill>
                  <a:srgbClr val="000000"/>
                </a:solidFill>
              </a:rPr>
              <a:t> will ask questions of both sides during the arguments. </a:t>
            </a:r>
            <a:r>
              <a:rPr lang="en-US" sz="2000" b="0" i="0">
                <a:solidFill>
                  <a:srgbClr val="000000"/>
                </a:solidFill>
                <a:effectLst/>
              </a:rPr>
              <a:t> </a:t>
            </a:r>
          </a:p>
        </p:txBody>
      </p:sp>
      <p:sp>
        <p:nvSpPr>
          <p:cNvPr id="10" name="Text Placeholder 9">
            <a:extLst>
              <a:ext uri="{FF2B5EF4-FFF2-40B4-BE49-F238E27FC236}">
                <a16:creationId xmlns:a16="http://schemas.microsoft.com/office/drawing/2014/main" id="{04BE381D-FAFD-00E8-66A0-58A4DD510888}"/>
              </a:ext>
            </a:extLst>
          </p:cNvPr>
          <p:cNvSpPr>
            <a:spLocks noGrp="1"/>
          </p:cNvSpPr>
          <p:nvPr>
            <p:ph type="body" sz="quarter" idx="3"/>
          </p:nvPr>
        </p:nvSpPr>
        <p:spPr>
          <a:xfrm>
            <a:off x="763588" y="3265710"/>
            <a:ext cx="5183188" cy="823912"/>
          </a:xfrm>
        </p:spPr>
        <p:txBody>
          <a:bodyPr>
            <a:normAutofit/>
          </a:bodyPr>
          <a:lstStyle/>
          <a:p>
            <a:r>
              <a:rPr lang="en-US" sz="3200"/>
              <a:t>The Justice’s Decision</a:t>
            </a:r>
          </a:p>
        </p:txBody>
      </p:sp>
      <p:sp>
        <p:nvSpPr>
          <p:cNvPr id="11" name="Content Placeholder 10">
            <a:extLst>
              <a:ext uri="{FF2B5EF4-FFF2-40B4-BE49-F238E27FC236}">
                <a16:creationId xmlns:a16="http://schemas.microsoft.com/office/drawing/2014/main" id="{0A92F5F3-EB70-C6BF-CF0F-1448335E9978}"/>
              </a:ext>
            </a:extLst>
          </p:cNvPr>
          <p:cNvSpPr>
            <a:spLocks noGrp="1"/>
          </p:cNvSpPr>
          <p:nvPr>
            <p:ph sz="quarter" idx="4"/>
          </p:nvPr>
        </p:nvSpPr>
        <p:spPr>
          <a:xfrm>
            <a:off x="912812" y="4261072"/>
            <a:ext cx="9767888" cy="1818618"/>
          </a:xfrm>
        </p:spPr>
        <p:txBody>
          <a:bodyPr>
            <a:normAutofit lnSpcReduction="10000"/>
          </a:bodyPr>
          <a:lstStyle/>
          <a:p>
            <a:pPr marL="342900" indent="-342900" algn="l" rtl="0" fontAlgn="base">
              <a:buFont typeface="+mj-lt"/>
              <a:buAutoNum type="arabicPeriod"/>
            </a:pPr>
            <a:r>
              <a:rPr lang="en-US" i="0">
                <a:solidFill>
                  <a:srgbClr val="000000"/>
                </a:solidFill>
                <a:effectLst/>
              </a:rPr>
              <a:t>After oral arguments, the </a:t>
            </a:r>
            <a:r>
              <a:rPr lang="en-US" b="1" i="0">
                <a:solidFill>
                  <a:schemeClr val="accent1"/>
                </a:solidFill>
                <a:effectLst/>
              </a:rPr>
              <a:t>justices</a:t>
            </a:r>
            <a:r>
              <a:rPr lang="en-US" i="0">
                <a:solidFill>
                  <a:srgbClr val="000000"/>
                </a:solidFill>
                <a:effectLst/>
              </a:rPr>
              <a:t> will meet and discuss  the case. </a:t>
            </a:r>
          </a:p>
          <a:p>
            <a:pPr marL="342900" indent="-342900" algn="l" rtl="0" fontAlgn="base">
              <a:buFont typeface="+mj-lt"/>
              <a:buAutoNum type="arabicPeriod" startAt="2"/>
            </a:pPr>
            <a:r>
              <a:rPr lang="en-US">
                <a:solidFill>
                  <a:srgbClr val="000000"/>
                </a:solidFill>
              </a:rPr>
              <a:t>Then</a:t>
            </a:r>
            <a:r>
              <a:rPr lang="en-US" i="0">
                <a:solidFill>
                  <a:srgbClr val="000000"/>
                </a:solidFill>
                <a:effectLst/>
              </a:rPr>
              <a:t>, they vote. </a:t>
            </a:r>
          </a:p>
          <a:p>
            <a:pPr marL="342900" indent="-342900" algn="l" rtl="0" fontAlgn="base">
              <a:buFont typeface="+mj-lt"/>
              <a:buAutoNum type="arabicPeriod" startAt="3"/>
              <a:tabLst>
                <a:tab pos="342900" algn="l"/>
              </a:tabLst>
            </a:pPr>
            <a:r>
              <a:rPr lang="en-US" i="0">
                <a:solidFill>
                  <a:srgbClr val="000000"/>
                </a:solidFill>
                <a:effectLst/>
              </a:rPr>
              <a:t>The </a:t>
            </a:r>
            <a:r>
              <a:rPr lang="en-US" b="1" i="0">
                <a:solidFill>
                  <a:schemeClr val="accent1"/>
                </a:solidFill>
                <a:effectLst/>
              </a:rPr>
              <a:t>justices</a:t>
            </a:r>
            <a:r>
              <a:rPr lang="en-US" i="0">
                <a:solidFill>
                  <a:srgbClr val="000000"/>
                </a:solidFill>
                <a:effectLst/>
              </a:rPr>
              <a:t> will explain the reasons for the decision.  </a:t>
            </a:r>
          </a:p>
          <a:p>
            <a:pPr marL="0" indent="0">
              <a:buNone/>
            </a:pPr>
            <a:endParaRPr lang="en-US" sz="3200"/>
          </a:p>
        </p:txBody>
      </p:sp>
    </p:spTree>
    <p:extLst>
      <p:ext uri="{BB962C8B-B14F-4D97-AF65-F5344CB8AC3E}">
        <p14:creationId xmlns:p14="http://schemas.microsoft.com/office/powerpoint/2010/main" val="336540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73B0E8-0123-B671-D712-1AC960A4E3DA}"/>
              </a:ext>
            </a:extLst>
          </p:cNvPr>
          <p:cNvSpPr>
            <a:spLocks noGrp="1"/>
          </p:cNvSpPr>
          <p:nvPr>
            <p:ph type="title"/>
          </p:nvPr>
        </p:nvSpPr>
        <p:spPr>
          <a:xfrm>
            <a:off x="583141" y="2336800"/>
            <a:ext cx="11025717" cy="1642533"/>
          </a:xfrm>
        </p:spPr>
        <p:txBody>
          <a:bodyPr>
            <a:normAutofit/>
          </a:bodyPr>
          <a:lstStyle/>
          <a:p>
            <a:pPr algn="ctr"/>
            <a:r>
              <a:rPr lang="en-US" sz="4400" b="0" i="0">
                <a:solidFill>
                  <a:srgbClr val="000000"/>
                </a:solidFill>
                <a:effectLst/>
              </a:rPr>
              <a:t>The decision of the U.S. Supreme Court in </a:t>
            </a:r>
            <a:r>
              <a:rPr lang="en-US" sz="4400" b="0" i="1">
                <a:solidFill>
                  <a:srgbClr val="000000"/>
                </a:solidFill>
                <a:effectLst/>
              </a:rPr>
              <a:t>Kennedy v. Bremerton </a:t>
            </a:r>
            <a:r>
              <a:rPr lang="en-US" sz="4400" b="0" i="0">
                <a:solidFill>
                  <a:srgbClr val="000000"/>
                </a:solidFill>
                <a:effectLst/>
              </a:rPr>
              <a:t>(2022) </a:t>
            </a:r>
            <a:endParaRPr lang="en-US" sz="4400"/>
          </a:p>
        </p:txBody>
      </p:sp>
    </p:spTree>
    <p:extLst>
      <p:ext uri="{BB962C8B-B14F-4D97-AF65-F5344CB8AC3E}">
        <p14:creationId xmlns:p14="http://schemas.microsoft.com/office/powerpoint/2010/main" val="3265536764"/>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268AE7-318E-93C3-373E-16DD40702C11}"/>
              </a:ext>
            </a:extLst>
          </p:cNvPr>
          <p:cNvSpPr>
            <a:spLocks noGrp="1"/>
          </p:cNvSpPr>
          <p:nvPr>
            <p:ph type="title"/>
          </p:nvPr>
        </p:nvSpPr>
        <p:spPr>
          <a:xfrm>
            <a:off x="651937" y="314326"/>
            <a:ext cx="10515600" cy="1325563"/>
          </a:xfrm>
        </p:spPr>
        <p:txBody>
          <a:bodyPr>
            <a:normAutofit/>
          </a:bodyPr>
          <a:lstStyle/>
          <a:p>
            <a:r>
              <a:rPr lang="en-US" sz="4000" b="0" i="0">
                <a:solidFill>
                  <a:srgbClr val="000000"/>
                </a:solidFill>
                <a:effectLst/>
              </a:rPr>
              <a:t>The court found in favor of Kennedy. </a:t>
            </a:r>
            <a:endParaRPr lang="en-US" sz="4000"/>
          </a:p>
        </p:txBody>
      </p:sp>
      <p:sp>
        <p:nvSpPr>
          <p:cNvPr id="8" name="Content Placeholder 7">
            <a:extLst>
              <a:ext uri="{FF2B5EF4-FFF2-40B4-BE49-F238E27FC236}">
                <a16:creationId xmlns:a16="http://schemas.microsoft.com/office/drawing/2014/main" id="{93FE40D7-7256-347E-F9DC-CD4FDB69FC87}"/>
              </a:ext>
            </a:extLst>
          </p:cNvPr>
          <p:cNvSpPr>
            <a:spLocks noGrp="1"/>
          </p:cNvSpPr>
          <p:nvPr>
            <p:ph idx="1"/>
          </p:nvPr>
        </p:nvSpPr>
        <p:spPr>
          <a:xfrm>
            <a:off x="649820" y="1520829"/>
            <a:ext cx="10515600" cy="561974"/>
          </a:xfrm>
        </p:spPr>
        <p:txBody>
          <a:bodyPr>
            <a:noAutofit/>
          </a:bodyPr>
          <a:lstStyle/>
          <a:p>
            <a:pPr marL="0" indent="0" algn="l" rtl="0" fontAlgn="base">
              <a:buNone/>
            </a:pPr>
            <a:r>
              <a:rPr lang="en-US" b="0" i="0">
                <a:solidFill>
                  <a:srgbClr val="000000"/>
                </a:solidFill>
                <a:effectLst/>
              </a:rPr>
              <a:t>Writing the opinion of the court, Justice Gorsuch wrote:</a:t>
            </a:r>
          </a:p>
        </p:txBody>
      </p:sp>
      <p:sp>
        <p:nvSpPr>
          <p:cNvPr id="10" name="TextBox 9">
            <a:extLst>
              <a:ext uri="{FF2B5EF4-FFF2-40B4-BE49-F238E27FC236}">
                <a16:creationId xmlns:a16="http://schemas.microsoft.com/office/drawing/2014/main" id="{48B032F3-9145-E878-54E8-E84763CBBB8F}"/>
              </a:ext>
            </a:extLst>
          </p:cNvPr>
          <p:cNvSpPr txBox="1"/>
          <p:nvPr/>
        </p:nvSpPr>
        <p:spPr>
          <a:xfrm>
            <a:off x="3714747" y="2184401"/>
            <a:ext cx="8053917" cy="4126964"/>
          </a:xfrm>
          <a:prstGeom prst="rect">
            <a:avLst/>
          </a:prstGeom>
          <a:noFill/>
        </p:spPr>
        <p:txBody>
          <a:bodyPr wrap="square">
            <a:spAutoFit/>
          </a:bodyPr>
          <a:lstStyle/>
          <a:p>
            <a:pPr marL="0" indent="0" algn="l" rtl="0" fontAlgn="base">
              <a:lnSpc>
                <a:spcPct val="110000"/>
              </a:lnSpc>
              <a:buNone/>
            </a:pPr>
            <a:r>
              <a:rPr lang="en-US" sz="2400" b="0" i="0">
                <a:solidFill>
                  <a:srgbClr val="000000"/>
                </a:solidFill>
                <a:effectLst/>
              </a:rPr>
              <a:t>Here, a government entity sought to punish an individual for engaging in a brief, quiet, personal religious observance doubly protected by the Free Exercise and Free Speech Clauses of the First Amendment. And the only meaningful justification the government offered for its reprisal rested on a mistaken view that it had a duty to ferret out and suppress religious observances even as it allows comparable secular speech. The Constitution neither mandates nor tolerates that kind of discrimination.  </a:t>
            </a:r>
          </a:p>
        </p:txBody>
      </p:sp>
      <p:pic>
        <p:nvPicPr>
          <p:cNvPr id="2" name="Picture 1" descr="A purple person standing in front of a group of people&#10;&#10;Description automatically generated">
            <a:extLst>
              <a:ext uri="{FF2B5EF4-FFF2-40B4-BE49-F238E27FC236}">
                <a16:creationId xmlns:a16="http://schemas.microsoft.com/office/drawing/2014/main" id="{030DD328-0650-BFB9-1925-03D9774B4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052" y="120878"/>
            <a:ext cx="1519011" cy="1519011"/>
          </a:xfrm>
          <a:prstGeom prst="rect">
            <a:avLst/>
          </a:prstGeom>
        </p:spPr>
      </p:pic>
      <p:pic>
        <p:nvPicPr>
          <p:cNvPr id="3" name="Picture 2" descr="A person in a black vest and tie&#10;&#10;Description automatically generated">
            <a:extLst>
              <a:ext uri="{FF2B5EF4-FFF2-40B4-BE49-F238E27FC236}">
                <a16:creationId xmlns:a16="http://schemas.microsoft.com/office/drawing/2014/main" id="{398BCDF5-839B-9BE2-AB2B-C57593752477}"/>
              </a:ext>
            </a:extLst>
          </p:cNvPr>
          <p:cNvPicPr>
            <a:picLocks noChangeAspect="1"/>
          </p:cNvPicPr>
          <p:nvPr/>
        </p:nvPicPr>
        <p:blipFill>
          <a:blip r:embed="rId3"/>
          <a:stretch>
            <a:fillRect/>
          </a:stretch>
        </p:blipFill>
        <p:spPr>
          <a:xfrm>
            <a:off x="652780" y="2186940"/>
            <a:ext cx="2677160" cy="3601720"/>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7ECAE098-C9CF-9C46-FE0D-1F2BD40F5B17}"/>
              </a:ext>
            </a:extLst>
          </p:cNvPr>
          <p:cNvCxnSpPr/>
          <p:nvPr/>
        </p:nvCxnSpPr>
        <p:spPr>
          <a:xfrm flipV="1">
            <a:off x="757881" y="1332469"/>
            <a:ext cx="9358182" cy="43248"/>
          </a:xfrm>
          <a:prstGeom prst="straightConnector1">
            <a:avLst/>
          </a:prstGeom>
          <a:ln w="28575">
            <a:solidFill>
              <a:srgbClr val="023F8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90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ED9C79-87B8-35BF-C7AF-B55FE7C87704}"/>
              </a:ext>
            </a:extLst>
          </p:cNvPr>
          <p:cNvSpPr>
            <a:spLocks noGrp="1"/>
          </p:cNvSpPr>
          <p:nvPr>
            <p:ph type="title"/>
          </p:nvPr>
        </p:nvSpPr>
        <p:spPr>
          <a:xfrm>
            <a:off x="838200" y="857251"/>
            <a:ext cx="10515600" cy="674688"/>
          </a:xfrm>
        </p:spPr>
        <p:txBody>
          <a:bodyPr>
            <a:normAutofit/>
          </a:bodyPr>
          <a:lstStyle/>
          <a:p>
            <a:r>
              <a:rPr lang="en-US" sz="3200"/>
              <a:t>Writing in dissent, Justice Sotomayor wrote: </a:t>
            </a:r>
          </a:p>
        </p:txBody>
      </p:sp>
      <p:sp>
        <p:nvSpPr>
          <p:cNvPr id="8" name="Content Placeholder 7">
            <a:extLst>
              <a:ext uri="{FF2B5EF4-FFF2-40B4-BE49-F238E27FC236}">
                <a16:creationId xmlns:a16="http://schemas.microsoft.com/office/drawing/2014/main" id="{E8424E6C-F966-4D32-B156-8FFEFB2F5608}"/>
              </a:ext>
            </a:extLst>
          </p:cNvPr>
          <p:cNvSpPr>
            <a:spLocks noGrp="1"/>
          </p:cNvSpPr>
          <p:nvPr>
            <p:ph idx="1"/>
          </p:nvPr>
        </p:nvSpPr>
        <p:spPr>
          <a:xfrm>
            <a:off x="4387850" y="1884892"/>
            <a:ext cx="6915150" cy="4351338"/>
          </a:xfrm>
        </p:spPr>
        <p:txBody>
          <a:bodyPr>
            <a:normAutofit/>
          </a:bodyPr>
          <a:lstStyle/>
          <a:p>
            <a:pPr marL="0" indent="0" algn="l" rtl="0" fontAlgn="base">
              <a:lnSpc>
                <a:spcPct val="110000"/>
              </a:lnSpc>
              <a:buNone/>
            </a:pPr>
            <a:r>
              <a:rPr lang="en-US" sz="2400" b="0" i="0">
                <a:solidFill>
                  <a:srgbClr val="000000"/>
                </a:solidFill>
                <a:effectLst/>
              </a:rPr>
              <a:t>Today, the Court . . . elevates one individual’s interest in personal religious exercise, in the exact time and place of that individual’s choosing, over society’s interest in protecting the separation between church and state, eroding the protections for religious liberty for all.  In doing so, the Court sets us further down a perilous path in forcing States to entangle themselves with religion, with all of our rights hanging in the balance.  </a:t>
            </a:r>
          </a:p>
        </p:txBody>
      </p:sp>
      <p:pic>
        <p:nvPicPr>
          <p:cNvPr id="2" name="Picture 1" descr="A person in a black robe&#10;&#10;Description automatically generated">
            <a:extLst>
              <a:ext uri="{FF2B5EF4-FFF2-40B4-BE49-F238E27FC236}">
                <a16:creationId xmlns:a16="http://schemas.microsoft.com/office/drawing/2014/main" id="{012701D0-6020-D010-8A6F-8E6F7650004F}"/>
              </a:ext>
            </a:extLst>
          </p:cNvPr>
          <p:cNvPicPr>
            <a:picLocks noChangeAspect="1"/>
          </p:cNvPicPr>
          <p:nvPr/>
        </p:nvPicPr>
        <p:blipFill>
          <a:blip r:embed="rId2"/>
          <a:stretch>
            <a:fillRect/>
          </a:stretch>
        </p:blipFill>
        <p:spPr>
          <a:xfrm>
            <a:off x="838972" y="1881444"/>
            <a:ext cx="2914650" cy="3609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93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964856-B456-B3A2-1FD3-EEF06C8B4A80}"/>
              </a:ext>
            </a:extLst>
          </p:cNvPr>
          <p:cNvSpPr>
            <a:spLocks noGrp="1"/>
          </p:cNvSpPr>
          <p:nvPr>
            <p:ph type="title"/>
          </p:nvPr>
        </p:nvSpPr>
        <p:spPr/>
        <p:txBody>
          <a:bodyPr>
            <a:normAutofit/>
          </a:bodyPr>
          <a:lstStyle/>
          <a:p>
            <a:pPr algn="ctr" rtl="0" fontAlgn="base"/>
            <a:r>
              <a:rPr lang="en-US" sz="4600" b="0">
                <a:solidFill>
                  <a:srgbClr val="000000"/>
                </a:solidFill>
                <a:effectLst/>
              </a:rPr>
              <a:t>Moot Court: Kennedy v. Bremerton </a:t>
            </a:r>
            <a:endParaRPr lang="en-US" sz="4600"/>
          </a:p>
        </p:txBody>
      </p:sp>
      <p:sp>
        <p:nvSpPr>
          <p:cNvPr id="8" name="Content Placeholder 7">
            <a:extLst>
              <a:ext uri="{FF2B5EF4-FFF2-40B4-BE49-F238E27FC236}">
                <a16:creationId xmlns:a16="http://schemas.microsoft.com/office/drawing/2014/main" id="{AA12EDD9-141B-E260-906E-93F5E9A27BFA}"/>
              </a:ext>
            </a:extLst>
          </p:cNvPr>
          <p:cNvSpPr>
            <a:spLocks noGrp="1"/>
          </p:cNvSpPr>
          <p:nvPr>
            <p:ph sz="half" idx="1"/>
          </p:nvPr>
        </p:nvSpPr>
        <p:spPr>
          <a:xfrm>
            <a:off x="6793458" y="1868557"/>
            <a:ext cx="5181600" cy="3738562"/>
          </a:xfrm>
        </p:spPr>
        <p:txBody>
          <a:bodyPr vert="horz" lIns="91440" tIns="45720" rIns="91440" bIns="45720" rtlCol="0" anchor="t">
            <a:noAutofit/>
          </a:bodyPr>
          <a:lstStyle/>
          <a:p>
            <a:pPr marL="0" indent="0" algn="ctr">
              <a:lnSpc>
                <a:spcPct val="100000"/>
              </a:lnSpc>
              <a:buNone/>
            </a:pPr>
            <a:r>
              <a:rPr lang="en-US" sz="2000" b="0" i="0">
                <a:solidFill>
                  <a:srgbClr val="000000"/>
                </a:solidFill>
                <a:effectLst/>
                <a:latin typeface="Mulish Medium"/>
                <a:cs typeface="Calibri"/>
              </a:rPr>
              <a:t>Written by: </a:t>
            </a:r>
            <a:br>
              <a:rPr lang="en-US" sz="2000" b="0" i="0">
                <a:effectLst/>
                <a:latin typeface="Mulish Medium"/>
              </a:rPr>
            </a:br>
            <a:r>
              <a:rPr lang="en-US" sz="2000" b="0" i="0">
                <a:solidFill>
                  <a:srgbClr val="000000"/>
                </a:solidFill>
                <a:effectLst/>
                <a:latin typeface="Mulish Medium"/>
                <a:cs typeface="Calibri"/>
              </a:rPr>
              <a:t>Pauline Alarcon </a:t>
            </a:r>
            <a:br>
              <a:rPr lang="en-US" sz="2000" b="0" i="0">
                <a:effectLst/>
                <a:latin typeface="Mulish Medium"/>
              </a:rPr>
            </a:br>
            <a:r>
              <a:rPr lang="en-US" sz="2000" b="0" i="0">
                <a:solidFill>
                  <a:srgbClr val="000000"/>
                </a:solidFill>
                <a:effectLst/>
                <a:latin typeface="Mulish Medium"/>
                <a:cs typeface="Calibri"/>
              </a:rPr>
              <a:t> </a:t>
            </a:r>
            <a:br>
              <a:rPr lang="en-US" sz="2000" b="0" i="0">
                <a:effectLst/>
                <a:latin typeface="Mulish Medium"/>
              </a:rPr>
            </a:br>
            <a:r>
              <a:rPr lang="en-US" sz="2000" b="0" i="0">
                <a:solidFill>
                  <a:srgbClr val="000000"/>
                </a:solidFill>
                <a:effectLst/>
                <a:latin typeface="Mulish Medium"/>
                <a:cs typeface="Calibri"/>
              </a:rPr>
              <a:t>Edited by: </a:t>
            </a:r>
            <a:br>
              <a:rPr lang="en-US" sz="2000" b="0" i="0">
                <a:effectLst/>
                <a:latin typeface="Mulish Medium"/>
              </a:rPr>
            </a:br>
            <a:r>
              <a:rPr lang="en-US" sz="2000" b="0" i="0">
                <a:solidFill>
                  <a:srgbClr val="000000"/>
                </a:solidFill>
                <a:effectLst/>
                <a:latin typeface="Mulish Medium"/>
                <a:cs typeface="Calibri"/>
              </a:rPr>
              <a:t>Damon Huss</a:t>
            </a:r>
            <a:r>
              <a:rPr lang="en-US" sz="2000">
                <a:solidFill>
                  <a:srgbClr val="000000"/>
                </a:solidFill>
                <a:latin typeface="Mulish Medium"/>
                <a:cs typeface="Calibri"/>
              </a:rPr>
              <a:t> and Keri Doggett</a:t>
            </a:r>
            <a:br>
              <a:rPr lang="en-US" sz="2000" b="0" i="0">
                <a:effectLst/>
                <a:latin typeface="Mulish Medium"/>
              </a:rPr>
            </a:br>
            <a:r>
              <a:rPr lang="en-US" sz="2000" b="0" i="0">
                <a:solidFill>
                  <a:srgbClr val="000000"/>
                </a:solidFill>
                <a:effectLst/>
                <a:latin typeface="Mulish Medium"/>
                <a:cs typeface="Calibri"/>
              </a:rPr>
              <a:t> </a:t>
            </a:r>
            <a:br>
              <a:rPr lang="en-US" sz="2000" b="0" i="0">
                <a:effectLst/>
                <a:latin typeface="Mulish Medium"/>
              </a:rPr>
            </a:br>
            <a:r>
              <a:rPr lang="en-US" sz="2000" b="0" i="0">
                <a:solidFill>
                  <a:srgbClr val="000000"/>
                </a:solidFill>
                <a:effectLst/>
                <a:latin typeface="Mulish Medium"/>
                <a:cs typeface="Calibri"/>
              </a:rPr>
              <a:t>Production: </a:t>
            </a:r>
            <a:br>
              <a:rPr lang="en-US" sz="2000" b="0" i="0">
                <a:effectLst/>
                <a:latin typeface="Mulish Medium"/>
              </a:rPr>
            </a:br>
            <a:r>
              <a:rPr lang="en-US" sz="2000" b="0" i="0">
                <a:solidFill>
                  <a:srgbClr val="000000"/>
                </a:solidFill>
                <a:effectLst/>
                <a:latin typeface="Mulish Medium"/>
                <a:cs typeface="Calibri"/>
              </a:rPr>
              <a:t>Kathleen Hughes</a:t>
            </a:r>
            <a:endParaRPr lang="en-US" sz="2000">
              <a:solidFill>
                <a:srgbClr val="000000"/>
              </a:solidFill>
              <a:latin typeface="Mulish Medium"/>
              <a:cs typeface="Calibri"/>
            </a:endParaRPr>
          </a:p>
          <a:p>
            <a:pPr marL="0" indent="0" algn="ctr">
              <a:lnSpc>
                <a:spcPct val="100000"/>
              </a:lnSpc>
              <a:buNone/>
            </a:pPr>
            <a:br>
              <a:rPr lang="en-US" sz="2000" b="0" i="0">
                <a:effectLst/>
                <a:latin typeface="Mulish Medium"/>
              </a:rPr>
            </a:br>
            <a:endParaRPr lang="en-US" sz="2000" b="0" i="0">
              <a:effectLst/>
              <a:latin typeface="Mulish Medium"/>
            </a:endParaRPr>
          </a:p>
          <a:p>
            <a:pPr marL="0" indent="0" algn="ctr">
              <a:lnSpc>
                <a:spcPct val="100000"/>
              </a:lnSpc>
              <a:buNone/>
            </a:pPr>
            <a:r>
              <a:rPr lang="en-US" sz="2000" b="0" i="0">
                <a:solidFill>
                  <a:srgbClr val="000000"/>
                </a:solidFill>
                <a:effectLst/>
                <a:latin typeface="Mulish Medium"/>
                <a:cs typeface="Calibri"/>
              </a:rPr>
              <a:t>© 2024 Teach Democracy </a:t>
            </a:r>
            <a:endParaRPr lang="en-US" sz="2000">
              <a:latin typeface="Mulish Medium"/>
              <a:cs typeface="Calibri"/>
            </a:endParaRPr>
          </a:p>
        </p:txBody>
      </p:sp>
      <p:pic>
        <p:nvPicPr>
          <p:cNvPr id="13" name="Content Placeholder 12" descr="A red blue and white text&#10;&#10;Description automatically generated">
            <a:extLst>
              <a:ext uri="{FF2B5EF4-FFF2-40B4-BE49-F238E27FC236}">
                <a16:creationId xmlns:a16="http://schemas.microsoft.com/office/drawing/2014/main" id="{48590F8E-D2B0-7F7E-EA81-78A0964C7B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2630044"/>
            <a:ext cx="5036218" cy="1597911"/>
          </a:xfrm>
        </p:spPr>
      </p:pic>
      <p:sp>
        <p:nvSpPr>
          <p:cNvPr id="11" name="TextBox 10">
            <a:extLst>
              <a:ext uri="{FF2B5EF4-FFF2-40B4-BE49-F238E27FC236}">
                <a16:creationId xmlns:a16="http://schemas.microsoft.com/office/drawing/2014/main" id="{1C219D79-91CF-68D0-43DF-4A9A6761CAD2}"/>
              </a:ext>
            </a:extLst>
          </p:cNvPr>
          <p:cNvSpPr txBox="1"/>
          <p:nvPr/>
        </p:nvSpPr>
        <p:spPr>
          <a:xfrm>
            <a:off x="1173708" y="5784989"/>
            <a:ext cx="10801350" cy="707886"/>
          </a:xfrm>
          <a:prstGeom prst="rect">
            <a:avLst/>
          </a:prstGeom>
          <a:noFill/>
        </p:spPr>
        <p:txBody>
          <a:bodyPr wrap="square">
            <a:spAutoFit/>
          </a:bodyPr>
          <a:lstStyle/>
          <a:p>
            <a:pPr algn="r"/>
            <a:r>
              <a:rPr lang="en-US" sz="2000" b="0" i="0">
                <a:solidFill>
                  <a:srgbClr val="000000"/>
                </a:solidFill>
                <a:effectLst/>
                <a:latin typeface="Mulish SemiBold" pitchFamily="2" charset="0"/>
              </a:rPr>
              <a:t>For more information about Teach Democracy’s Courtroom to Classroom program, visit </a:t>
            </a:r>
            <a:r>
              <a:rPr lang="en-US" sz="2000" b="1" i="0">
                <a:solidFill>
                  <a:schemeClr val="accent1"/>
                </a:solidFill>
                <a:effectLst/>
                <a:latin typeface="Mulish SemiBold" pitchFamily="2" charset="0"/>
                <a:hlinkClick r:id="rId3">
                  <a:extLst>
                    <a:ext uri="{A12FA001-AC4F-418D-AE19-62706E023703}">
                      <ahyp:hlinkClr xmlns:ahyp="http://schemas.microsoft.com/office/drawing/2018/hyperlinkcolor" val="tx"/>
                    </a:ext>
                  </a:extLst>
                </a:hlinkClick>
              </a:rPr>
              <a:t>https://www.teachdemocracy.org/r/programs/c2c </a:t>
            </a:r>
            <a:endParaRPr lang="en-US" sz="2000" b="1">
              <a:solidFill>
                <a:schemeClr val="accent1"/>
              </a:solidFill>
              <a:latin typeface="Mulish SemiBold" pitchFamily="2" charset="0"/>
            </a:endParaRPr>
          </a:p>
        </p:txBody>
      </p:sp>
      <p:sp>
        <p:nvSpPr>
          <p:cNvPr id="2" name="TextBox 1">
            <a:extLst>
              <a:ext uri="{FF2B5EF4-FFF2-40B4-BE49-F238E27FC236}">
                <a16:creationId xmlns:a16="http://schemas.microsoft.com/office/drawing/2014/main" id="{66C42669-C0F9-77B6-0B7B-8606ED691327}"/>
              </a:ext>
            </a:extLst>
          </p:cNvPr>
          <p:cNvSpPr txBox="1"/>
          <p:nvPr/>
        </p:nvSpPr>
        <p:spPr>
          <a:xfrm>
            <a:off x="7283684" y="4637140"/>
            <a:ext cx="4201148" cy="369332"/>
          </a:xfrm>
          <a:prstGeom prst="rect">
            <a:avLst/>
          </a:prstGeom>
          <a:noFill/>
        </p:spPr>
        <p:txBody>
          <a:bodyPr wrap="square" lIns="91440" tIns="45720" rIns="91440" bIns="45720" rtlCol="0" anchor="t">
            <a:spAutoFit/>
          </a:bodyPr>
          <a:lstStyle/>
          <a:p>
            <a:pPr algn="ctr"/>
            <a:r>
              <a:rPr lang="en-US" sz="1800" b="0" i="0">
                <a:solidFill>
                  <a:srgbClr val="000000"/>
                </a:solidFill>
                <a:effectLst/>
                <a:latin typeface="Mulish Medium"/>
                <a:cs typeface="Calibri"/>
              </a:rPr>
              <a:t>Thanks to board reviewer </a:t>
            </a:r>
            <a:r>
              <a:rPr lang="en-US">
                <a:solidFill>
                  <a:srgbClr val="000000"/>
                </a:solidFill>
                <a:latin typeface="Mulish Medium"/>
                <a:cs typeface="Calibri"/>
              </a:rPr>
              <a:t>Kimberly </a:t>
            </a:r>
            <a:r>
              <a:rPr lang="en-US" sz="1800" b="0" i="0">
                <a:solidFill>
                  <a:srgbClr val="000000"/>
                </a:solidFill>
                <a:effectLst/>
                <a:latin typeface="Mulish Medium"/>
                <a:cs typeface="Calibri"/>
              </a:rPr>
              <a:t>Dunne</a:t>
            </a:r>
            <a:endParaRPr lang="en-US"/>
          </a:p>
        </p:txBody>
      </p:sp>
    </p:spTree>
    <p:extLst>
      <p:ext uri="{BB962C8B-B14F-4D97-AF65-F5344CB8AC3E}">
        <p14:creationId xmlns:p14="http://schemas.microsoft.com/office/powerpoint/2010/main" val="30437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D4DD-898B-C3A5-1E1D-EA9EA26E1F5C}"/>
              </a:ext>
            </a:extLst>
          </p:cNvPr>
          <p:cNvSpPr>
            <a:spLocks noGrp="1"/>
          </p:cNvSpPr>
          <p:nvPr>
            <p:ph type="title"/>
          </p:nvPr>
        </p:nvSpPr>
        <p:spPr>
          <a:xfrm>
            <a:off x="532969" y="82822"/>
            <a:ext cx="11126062" cy="1325563"/>
          </a:xfrm>
        </p:spPr>
        <p:txBody>
          <a:bodyPr>
            <a:normAutofit/>
          </a:bodyPr>
          <a:lstStyle/>
          <a:p>
            <a:r>
              <a:rPr lang="en-US" sz="4000" b="1">
                <a:latin typeface="Mulish" pitchFamily="2" charset="0"/>
              </a:rPr>
              <a:t>The First Amendment protects five freedoms:</a:t>
            </a:r>
          </a:p>
        </p:txBody>
      </p:sp>
      <p:sp>
        <p:nvSpPr>
          <p:cNvPr id="3" name="Content Placeholder 2">
            <a:extLst>
              <a:ext uri="{FF2B5EF4-FFF2-40B4-BE49-F238E27FC236}">
                <a16:creationId xmlns:a16="http://schemas.microsoft.com/office/drawing/2014/main" id="{641BC3F8-5A51-E7FF-E62E-90815913F831}"/>
              </a:ext>
            </a:extLst>
          </p:cNvPr>
          <p:cNvSpPr>
            <a:spLocks noGrp="1"/>
          </p:cNvSpPr>
          <p:nvPr>
            <p:ph sz="half" idx="1"/>
          </p:nvPr>
        </p:nvSpPr>
        <p:spPr>
          <a:xfrm>
            <a:off x="762227" y="1284178"/>
            <a:ext cx="3009907" cy="907471"/>
          </a:xfrm>
        </p:spPr>
        <p:txBody>
          <a:bodyPr>
            <a:normAutofit/>
          </a:bodyPr>
          <a:lstStyle/>
          <a:p>
            <a:pPr marL="0" indent="0" algn="ctr">
              <a:buNone/>
            </a:pPr>
            <a:r>
              <a:rPr lang="en-US">
                <a:latin typeface="Mulish" pitchFamily="2" charset="0"/>
              </a:rPr>
              <a:t>1. Freedom of </a:t>
            </a:r>
            <a:br>
              <a:rPr lang="en-US">
                <a:latin typeface="Mulish" pitchFamily="2" charset="0"/>
              </a:rPr>
            </a:br>
            <a:r>
              <a:rPr lang="en-US">
                <a:latin typeface="Mulish" pitchFamily="2" charset="0"/>
              </a:rPr>
              <a:t>press</a:t>
            </a:r>
          </a:p>
        </p:txBody>
      </p:sp>
      <p:sp>
        <p:nvSpPr>
          <p:cNvPr id="5" name="Content Placeholder 2">
            <a:extLst>
              <a:ext uri="{FF2B5EF4-FFF2-40B4-BE49-F238E27FC236}">
                <a16:creationId xmlns:a16="http://schemas.microsoft.com/office/drawing/2014/main" id="{7BA7E728-1F5D-2F03-EC42-F73C241AA20B}"/>
              </a:ext>
            </a:extLst>
          </p:cNvPr>
          <p:cNvSpPr txBox="1">
            <a:spLocks/>
          </p:cNvSpPr>
          <p:nvPr/>
        </p:nvSpPr>
        <p:spPr>
          <a:xfrm>
            <a:off x="4835963" y="1363215"/>
            <a:ext cx="2757135" cy="907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Mulish" pitchFamily="2" charset="0"/>
              </a:rPr>
              <a:t>2. Freedom of </a:t>
            </a:r>
            <a:br>
              <a:rPr lang="en-US">
                <a:latin typeface="Mulish" pitchFamily="2" charset="0"/>
              </a:rPr>
            </a:br>
            <a:r>
              <a:rPr lang="en-US">
                <a:latin typeface="Mulish" pitchFamily="2" charset="0"/>
              </a:rPr>
              <a:t>speech</a:t>
            </a:r>
          </a:p>
        </p:txBody>
      </p:sp>
      <p:sp>
        <p:nvSpPr>
          <p:cNvPr id="6" name="Content Placeholder 2">
            <a:extLst>
              <a:ext uri="{FF2B5EF4-FFF2-40B4-BE49-F238E27FC236}">
                <a16:creationId xmlns:a16="http://schemas.microsoft.com/office/drawing/2014/main" id="{3006BA98-B85D-9B77-08C5-71BA7C348560}"/>
              </a:ext>
            </a:extLst>
          </p:cNvPr>
          <p:cNvSpPr txBox="1">
            <a:spLocks/>
          </p:cNvSpPr>
          <p:nvPr/>
        </p:nvSpPr>
        <p:spPr>
          <a:xfrm>
            <a:off x="8656927" y="1363215"/>
            <a:ext cx="280185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Mulish" pitchFamily="2" charset="0"/>
              </a:rPr>
              <a:t>3. Freedom of </a:t>
            </a:r>
            <a:br>
              <a:rPr lang="en-US">
                <a:latin typeface="Mulish" pitchFamily="2" charset="0"/>
              </a:rPr>
            </a:br>
            <a:r>
              <a:rPr lang="en-US">
                <a:latin typeface="Mulish" pitchFamily="2" charset="0"/>
              </a:rPr>
              <a:t>assembly</a:t>
            </a:r>
          </a:p>
        </p:txBody>
      </p:sp>
      <p:sp>
        <p:nvSpPr>
          <p:cNvPr id="7" name="Content Placeholder 2">
            <a:extLst>
              <a:ext uri="{FF2B5EF4-FFF2-40B4-BE49-F238E27FC236}">
                <a16:creationId xmlns:a16="http://schemas.microsoft.com/office/drawing/2014/main" id="{35B96851-F5CA-7AC0-9792-D1F93BA3D048}"/>
              </a:ext>
            </a:extLst>
          </p:cNvPr>
          <p:cNvSpPr txBox="1">
            <a:spLocks/>
          </p:cNvSpPr>
          <p:nvPr/>
        </p:nvSpPr>
        <p:spPr>
          <a:xfrm>
            <a:off x="3764256" y="4299388"/>
            <a:ext cx="2450274" cy="10853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Mulish" pitchFamily="2" charset="0"/>
              </a:rPr>
              <a:t>4. Freedom of </a:t>
            </a:r>
          </a:p>
          <a:p>
            <a:pPr marL="0" indent="0" algn="ctr">
              <a:buFont typeface="Arial" panose="020B0604020202020204" pitchFamily="34" charset="0"/>
              <a:buNone/>
            </a:pPr>
            <a:r>
              <a:rPr lang="en-US">
                <a:latin typeface="Mulish" pitchFamily="2" charset="0"/>
              </a:rPr>
              <a:t>religion</a:t>
            </a:r>
          </a:p>
        </p:txBody>
      </p:sp>
      <p:sp>
        <p:nvSpPr>
          <p:cNvPr id="9" name="Content Placeholder 2">
            <a:extLst>
              <a:ext uri="{FF2B5EF4-FFF2-40B4-BE49-F238E27FC236}">
                <a16:creationId xmlns:a16="http://schemas.microsoft.com/office/drawing/2014/main" id="{8C05434F-B5F3-0195-0622-5B0B5EA2E8AA}"/>
              </a:ext>
            </a:extLst>
          </p:cNvPr>
          <p:cNvSpPr txBox="1">
            <a:spLocks/>
          </p:cNvSpPr>
          <p:nvPr/>
        </p:nvSpPr>
        <p:spPr>
          <a:xfrm>
            <a:off x="7465961" y="4358198"/>
            <a:ext cx="2801851" cy="1085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Mulish" pitchFamily="2" charset="0"/>
              </a:rPr>
              <a:t>5. Freedom to </a:t>
            </a:r>
            <a:br>
              <a:rPr lang="en-US">
                <a:latin typeface="Mulish" pitchFamily="2" charset="0"/>
              </a:rPr>
            </a:br>
            <a:r>
              <a:rPr lang="en-US">
                <a:latin typeface="Mulish" pitchFamily="2" charset="0"/>
              </a:rPr>
              <a:t>petition</a:t>
            </a:r>
          </a:p>
        </p:txBody>
      </p:sp>
      <p:pic>
        <p:nvPicPr>
          <p:cNvPr id="11" name="Picture 10" descr="A clipboard with a pen&#10;&#10;Description automatically generated">
            <a:extLst>
              <a:ext uri="{FF2B5EF4-FFF2-40B4-BE49-F238E27FC236}">
                <a16:creationId xmlns:a16="http://schemas.microsoft.com/office/drawing/2014/main" id="{F6437736-7690-FEF4-95A1-23D6236D6965}"/>
              </a:ext>
            </a:extLst>
          </p:cNvPr>
          <p:cNvPicPr>
            <a:picLocks noChangeAspect="1"/>
          </p:cNvPicPr>
          <p:nvPr/>
        </p:nvPicPr>
        <p:blipFill rotWithShape="1">
          <a:blip r:embed="rId2">
            <a:extLst>
              <a:ext uri="{28A0092B-C50C-407E-A947-70E740481C1C}">
                <a14:useLocalDpi xmlns:a14="http://schemas.microsoft.com/office/drawing/2010/main" val="0"/>
              </a:ext>
            </a:extLst>
          </a:blip>
          <a:srcRect r="20000"/>
          <a:stretch/>
        </p:blipFill>
        <p:spPr>
          <a:xfrm rot="896098">
            <a:off x="9723815" y="4490890"/>
            <a:ext cx="1644326" cy="2055407"/>
          </a:xfrm>
          <a:prstGeom prst="rect">
            <a:avLst/>
          </a:prstGeom>
        </p:spPr>
      </p:pic>
      <p:pic>
        <p:nvPicPr>
          <p:cNvPr id="13" name="Picture 12" descr="A red and white megaphone with lightnings coming out of it&#10;&#10;Description automatically generated">
            <a:extLst>
              <a:ext uri="{FF2B5EF4-FFF2-40B4-BE49-F238E27FC236}">
                <a16:creationId xmlns:a16="http://schemas.microsoft.com/office/drawing/2014/main" id="{D0062F92-B0B1-71B7-B2ED-E20031C0F2C4}"/>
              </a:ext>
            </a:extLst>
          </p:cNvPr>
          <p:cNvPicPr>
            <a:picLocks noChangeAspect="1"/>
          </p:cNvPicPr>
          <p:nvPr/>
        </p:nvPicPr>
        <p:blipFill rotWithShape="1">
          <a:blip r:embed="rId3">
            <a:extLst>
              <a:ext uri="{28A0092B-C50C-407E-A947-70E740481C1C}">
                <a14:useLocalDpi xmlns:a14="http://schemas.microsoft.com/office/drawing/2010/main" val="0"/>
              </a:ext>
            </a:extLst>
          </a:blip>
          <a:srcRect t="13202"/>
          <a:stretch/>
        </p:blipFill>
        <p:spPr>
          <a:xfrm>
            <a:off x="5415734" y="1952713"/>
            <a:ext cx="2447528" cy="2124408"/>
          </a:xfrm>
          <a:prstGeom prst="rect">
            <a:avLst/>
          </a:prstGeom>
        </p:spPr>
      </p:pic>
      <p:pic>
        <p:nvPicPr>
          <p:cNvPr id="15" name="Picture 14" descr="A tablet and newspaper with text&#10;&#10;Description automatically generated">
            <a:extLst>
              <a:ext uri="{FF2B5EF4-FFF2-40B4-BE49-F238E27FC236}">
                <a16:creationId xmlns:a16="http://schemas.microsoft.com/office/drawing/2014/main" id="{B48990C3-F747-BEED-4DBA-F7A153238453}"/>
              </a:ext>
            </a:extLst>
          </p:cNvPr>
          <p:cNvPicPr>
            <a:picLocks noChangeAspect="1"/>
          </p:cNvPicPr>
          <p:nvPr/>
        </p:nvPicPr>
        <p:blipFill rotWithShape="1">
          <a:blip r:embed="rId4">
            <a:extLst>
              <a:ext uri="{28A0092B-C50C-407E-A947-70E740481C1C}">
                <a14:useLocalDpi xmlns:a14="http://schemas.microsoft.com/office/drawing/2010/main" val="0"/>
              </a:ext>
            </a:extLst>
          </a:blip>
          <a:srcRect t="9396"/>
          <a:stretch/>
        </p:blipFill>
        <p:spPr>
          <a:xfrm>
            <a:off x="1250687" y="2122268"/>
            <a:ext cx="2032986" cy="1841971"/>
          </a:xfrm>
          <a:prstGeom prst="rect">
            <a:avLst/>
          </a:prstGeom>
        </p:spPr>
      </p:pic>
      <p:pic>
        <p:nvPicPr>
          <p:cNvPr id="17" name="Picture 16" descr="A group of people holding signs&#10;&#10;Description automatically generated">
            <a:extLst>
              <a:ext uri="{FF2B5EF4-FFF2-40B4-BE49-F238E27FC236}">
                <a16:creationId xmlns:a16="http://schemas.microsoft.com/office/drawing/2014/main" id="{3816CE8C-FB45-C73A-3533-E01BD2888705}"/>
              </a:ext>
            </a:extLst>
          </p:cNvPr>
          <p:cNvPicPr>
            <a:picLocks noChangeAspect="1"/>
          </p:cNvPicPr>
          <p:nvPr/>
        </p:nvPicPr>
        <p:blipFill rotWithShape="1">
          <a:blip r:embed="rId5">
            <a:extLst>
              <a:ext uri="{28A0092B-C50C-407E-A947-70E740481C1C}">
                <a14:useLocalDpi xmlns:a14="http://schemas.microsoft.com/office/drawing/2010/main" val="0"/>
              </a:ext>
            </a:extLst>
          </a:blip>
          <a:srcRect l="39027" t="44333"/>
          <a:stretch/>
        </p:blipFill>
        <p:spPr>
          <a:xfrm>
            <a:off x="8866887" y="2147963"/>
            <a:ext cx="2311488" cy="2110296"/>
          </a:xfrm>
          <a:prstGeom prst="rect">
            <a:avLst/>
          </a:prstGeom>
        </p:spPr>
      </p:pic>
      <p:pic>
        <p:nvPicPr>
          <p:cNvPr id="4" name="Picture 3" descr="A group of symbols on a black background&#10;&#10;Description automatically generated">
            <a:extLst>
              <a:ext uri="{FF2B5EF4-FFF2-40B4-BE49-F238E27FC236}">
                <a16:creationId xmlns:a16="http://schemas.microsoft.com/office/drawing/2014/main" id="{BD981394-9852-2325-B2B4-A6F1F6D1228B}"/>
              </a:ext>
            </a:extLst>
          </p:cNvPr>
          <p:cNvPicPr>
            <a:picLocks noChangeAspect="1"/>
          </p:cNvPicPr>
          <p:nvPr/>
        </p:nvPicPr>
        <p:blipFill rotWithShape="1">
          <a:blip r:embed="rId6"/>
          <a:srcRect t="43357" r="348" b="25524"/>
          <a:stretch/>
        </p:blipFill>
        <p:spPr>
          <a:xfrm>
            <a:off x="2989052" y="5282241"/>
            <a:ext cx="4100465" cy="1280485"/>
          </a:xfrm>
          <a:prstGeom prst="rect">
            <a:avLst/>
          </a:prstGeom>
        </p:spPr>
      </p:pic>
    </p:spTree>
    <p:extLst>
      <p:ext uri="{BB962C8B-B14F-4D97-AF65-F5344CB8AC3E}">
        <p14:creationId xmlns:p14="http://schemas.microsoft.com/office/powerpoint/2010/main" val="419544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DB2B-2054-3643-73BD-F04F68F52222}"/>
              </a:ext>
            </a:extLst>
          </p:cNvPr>
          <p:cNvSpPr>
            <a:spLocks noGrp="1"/>
          </p:cNvSpPr>
          <p:nvPr>
            <p:ph type="title"/>
          </p:nvPr>
        </p:nvSpPr>
        <p:spPr>
          <a:xfrm>
            <a:off x="839788" y="331259"/>
            <a:ext cx="10515600" cy="1325563"/>
          </a:xfrm>
        </p:spPr>
        <p:txBody>
          <a:bodyPr anchor="t">
            <a:noAutofit/>
          </a:bodyPr>
          <a:lstStyle/>
          <a:p>
            <a:r>
              <a:rPr lang="en-US" sz="4000" b="0" i="0">
                <a:solidFill>
                  <a:srgbClr val="000000"/>
                </a:solidFill>
                <a:effectLst/>
              </a:rPr>
              <a:t>The freedom of religion contains two important clauses: </a:t>
            </a:r>
            <a:endParaRPr lang="en-US" sz="4000" b="1"/>
          </a:p>
        </p:txBody>
      </p:sp>
      <p:sp>
        <p:nvSpPr>
          <p:cNvPr id="16" name="Text Placeholder 15">
            <a:extLst>
              <a:ext uri="{FF2B5EF4-FFF2-40B4-BE49-F238E27FC236}">
                <a16:creationId xmlns:a16="http://schemas.microsoft.com/office/drawing/2014/main" id="{CB71B11B-FBAA-421B-A08B-138E485BB4E7}"/>
              </a:ext>
            </a:extLst>
          </p:cNvPr>
          <p:cNvSpPr>
            <a:spLocks noGrp="1"/>
          </p:cNvSpPr>
          <p:nvPr>
            <p:ph type="body" idx="1"/>
          </p:nvPr>
        </p:nvSpPr>
        <p:spPr>
          <a:xfrm>
            <a:off x="836612" y="1295218"/>
            <a:ext cx="5157787" cy="823912"/>
          </a:xfrm>
        </p:spPr>
        <p:txBody>
          <a:bodyPr>
            <a:normAutofit/>
          </a:bodyPr>
          <a:lstStyle/>
          <a:p>
            <a:r>
              <a:rPr lang="en-US" sz="2800"/>
              <a:t>1. The Free Exercise Clause</a:t>
            </a:r>
          </a:p>
        </p:txBody>
      </p:sp>
      <p:sp>
        <p:nvSpPr>
          <p:cNvPr id="3" name="Content Placeholder 2">
            <a:extLst>
              <a:ext uri="{FF2B5EF4-FFF2-40B4-BE49-F238E27FC236}">
                <a16:creationId xmlns:a16="http://schemas.microsoft.com/office/drawing/2014/main" id="{274280E7-81C6-BAF4-6564-8829BE120D8F}"/>
              </a:ext>
            </a:extLst>
          </p:cNvPr>
          <p:cNvSpPr>
            <a:spLocks noGrp="1"/>
          </p:cNvSpPr>
          <p:nvPr>
            <p:ph sz="half" idx="2"/>
          </p:nvPr>
        </p:nvSpPr>
        <p:spPr>
          <a:xfrm>
            <a:off x="1254389" y="2065772"/>
            <a:ext cx="7192494" cy="1784195"/>
          </a:xfrm>
        </p:spPr>
        <p:txBody>
          <a:bodyPr vert="horz" lIns="91440" tIns="45720" rIns="91440" bIns="45720" rtlCol="0" anchor="t">
            <a:normAutofit/>
          </a:bodyPr>
          <a:lstStyle/>
          <a:p>
            <a:pPr marL="0" indent="0" fontAlgn="base">
              <a:buNone/>
            </a:pPr>
            <a:r>
              <a:rPr lang="en-US" sz="2600" b="0" i="0" dirty="0">
                <a:solidFill>
                  <a:srgbClr val="000000"/>
                </a:solidFill>
                <a:effectLst/>
              </a:rPr>
              <a:t>The free exercise clause prevents the government from placing a burden on anyone’s practice</a:t>
            </a:r>
            <a:r>
              <a:rPr lang="en-US" sz="2600" dirty="0">
                <a:solidFill>
                  <a:srgbClr val="000000"/>
                </a:solidFill>
              </a:rPr>
              <a:t> </a:t>
            </a:r>
            <a:r>
              <a:rPr lang="en-US" sz="2600" b="0" i="0" dirty="0">
                <a:solidFill>
                  <a:srgbClr val="000000"/>
                </a:solidFill>
                <a:effectLst/>
              </a:rPr>
              <a:t>(or free exercise) of their religion, unless the government has a compelling interest in doing so. </a:t>
            </a:r>
          </a:p>
        </p:txBody>
      </p:sp>
      <p:sp>
        <p:nvSpPr>
          <p:cNvPr id="17" name="Text Placeholder 16">
            <a:extLst>
              <a:ext uri="{FF2B5EF4-FFF2-40B4-BE49-F238E27FC236}">
                <a16:creationId xmlns:a16="http://schemas.microsoft.com/office/drawing/2014/main" id="{6BC4FB11-BB14-37A8-439D-F89E77180ABB}"/>
              </a:ext>
            </a:extLst>
          </p:cNvPr>
          <p:cNvSpPr>
            <a:spLocks noGrp="1"/>
          </p:cNvSpPr>
          <p:nvPr>
            <p:ph type="body" sz="quarter" idx="3"/>
          </p:nvPr>
        </p:nvSpPr>
        <p:spPr>
          <a:xfrm>
            <a:off x="839788" y="3857768"/>
            <a:ext cx="5183188" cy="823912"/>
          </a:xfrm>
        </p:spPr>
        <p:txBody>
          <a:bodyPr>
            <a:normAutofit/>
          </a:bodyPr>
          <a:lstStyle/>
          <a:p>
            <a:r>
              <a:rPr lang="en-US" sz="2800"/>
              <a:t>2. The Establishment Clause</a:t>
            </a:r>
          </a:p>
        </p:txBody>
      </p:sp>
      <p:sp>
        <p:nvSpPr>
          <p:cNvPr id="18" name="Content Placeholder 17">
            <a:extLst>
              <a:ext uri="{FF2B5EF4-FFF2-40B4-BE49-F238E27FC236}">
                <a16:creationId xmlns:a16="http://schemas.microsoft.com/office/drawing/2014/main" id="{BB643E25-147F-1993-0AF8-C879113FC373}"/>
              </a:ext>
            </a:extLst>
          </p:cNvPr>
          <p:cNvSpPr>
            <a:spLocks noGrp="1"/>
          </p:cNvSpPr>
          <p:nvPr>
            <p:ph sz="quarter" idx="4"/>
          </p:nvPr>
        </p:nvSpPr>
        <p:spPr>
          <a:xfrm>
            <a:off x="1247763" y="4609793"/>
            <a:ext cx="6795985" cy="1541926"/>
          </a:xfrm>
        </p:spPr>
        <p:txBody>
          <a:bodyPr>
            <a:noAutofit/>
          </a:bodyPr>
          <a:lstStyle/>
          <a:p>
            <a:pPr marL="0" indent="0">
              <a:buNone/>
            </a:pPr>
            <a:r>
              <a:rPr lang="en-US" sz="2600">
                <a:solidFill>
                  <a:srgbClr val="000000"/>
                </a:solidFill>
              </a:rPr>
              <a:t>The establishment clause prevents the government from establishing a religion. This means the government must be neutral on religious matters.  </a:t>
            </a:r>
          </a:p>
        </p:txBody>
      </p:sp>
      <p:pic>
        <p:nvPicPr>
          <p:cNvPr id="8" name="Picture 7" descr="A white building with a dome&#10;&#10;Description automatically generated">
            <a:extLst>
              <a:ext uri="{FF2B5EF4-FFF2-40B4-BE49-F238E27FC236}">
                <a16:creationId xmlns:a16="http://schemas.microsoft.com/office/drawing/2014/main" id="{674BEA66-18F3-A31C-371E-21EA2459FFEB}"/>
              </a:ext>
            </a:extLst>
          </p:cNvPr>
          <p:cNvPicPr>
            <a:picLocks noChangeAspect="1"/>
          </p:cNvPicPr>
          <p:nvPr/>
        </p:nvPicPr>
        <p:blipFill rotWithShape="1">
          <a:blip r:embed="rId3">
            <a:extLst>
              <a:ext uri="{28A0092B-C50C-407E-A947-70E740481C1C}">
                <a14:useLocalDpi xmlns:a14="http://schemas.microsoft.com/office/drawing/2010/main" val="0"/>
              </a:ext>
            </a:extLst>
          </a:blip>
          <a:srcRect l="2187" t="20776" r="2187" b="8783"/>
          <a:stretch/>
        </p:blipFill>
        <p:spPr>
          <a:xfrm>
            <a:off x="9071431" y="4609793"/>
            <a:ext cx="2422077" cy="1784195"/>
          </a:xfrm>
          <a:prstGeom prst="rect">
            <a:avLst/>
          </a:prstGeom>
        </p:spPr>
      </p:pic>
      <p:pic>
        <p:nvPicPr>
          <p:cNvPr id="5" name="Picture 4" descr="A group of buildings and a globe&#10;&#10;Description automatically generated">
            <a:extLst>
              <a:ext uri="{FF2B5EF4-FFF2-40B4-BE49-F238E27FC236}">
                <a16:creationId xmlns:a16="http://schemas.microsoft.com/office/drawing/2014/main" id="{7A003CD3-2B54-E252-AB3C-AB59AE3C2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2354" y="1229089"/>
            <a:ext cx="3000232" cy="3000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448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DCD41-C94E-9115-EE12-089DD4EDC319}"/>
              </a:ext>
            </a:extLst>
          </p:cNvPr>
          <p:cNvSpPr>
            <a:spLocks noGrp="1"/>
          </p:cNvSpPr>
          <p:nvPr>
            <p:ph type="title"/>
          </p:nvPr>
        </p:nvSpPr>
        <p:spPr>
          <a:xfrm>
            <a:off x="859362" y="1499659"/>
            <a:ext cx="10473267" cy="1565275"/>
          </a:xfrm>
        </p:spPr>
        <p:txBody>
          <a:bodyPr>
            <a:noAutofit/>
          </a:bodyPr>
          <a:lstStyle/>
          <a:p>
            <a:pPr algn="ctr">
              <a:lnSpc>
                <a:spcPct val="100000"/>
              </a:lnSpc>
              <a:spcBef>
                <a:spcPts val="1600"/>
              </a:spcBef>
              <a:spcAft>
                <a:spcPts val="1200"/>
              </a:spcAft>
            </a:pPr>
            <a:r>
              <a:rPr lang="en-US"/>
              <a:t>This case is about freedom of speech and freedom of religion.</a:t>
            </a:r>
          </a:p>
        </p:txBody>
      </p:sp>
      <p:sp>
        <p:nvSpPr>
          <p:cNvPr id="10" name="TextBox 9">
            <a:extLst>
              <a:ext uri="{FF2B5EF4-FFF2-40B4-BE49-F238E27FC236}">
                <a16:creationId xmlns:a16="http://schemas.microsoft.com/office/drawing/2014/main" id="{192C7081-B926-1845-33C7-C1795533B1D4}"/>
              </a:ext>
            </a:extLst>
          </p:cNvPr>
          <p:cNvSpPr txBox="1"/>
          <p:nvPr/>
        </p:nvSpPr>
        <p:spPr>
          <a:xfrm>
            <a:off x="2523063" y="3429000"/>
            <a:ext cx="7145867" cy="1446550"/>
          </a:xfrm>
          <a:prstGeom prst="rect">
            <a:avLst/>
          </a:prstGeom>
          <a:noFill/>
        </p:spPr>
        <p:txBody>
          <a:bodyPr wrap="square">
            <a:spAutoFit/>
          </a:bodyPr>
          <a:lstStyle/>
          <a:p>
            <a:pPr algn="ctr"/>
            <a:r>
              <a:rPr lang="en-US" sz="4400" b="1"/>
              <a:t>The name of the case is </a:t>
            </a:r>
            <a:r>
              <a:rPr lang="en-US" sz="4400" b="1" i="1"/>
              <a:t>Kennedy v. Bremerton</a:t>
            </a:r>
            <a:r>
              <a:rPr lang="en-US" sz="4400" b="1"/>
              <a:t>. </a:t>
            </a:r>
          </a:p>
        </p:txBody>
      </p:sp>
    </p:spTree>
    <p:extLst>
      <p:ext uri="{BB962C8B-B14F-4D97-AF65-F5344CB8AC3E}">
        <p14:creationId xmlns:p14="http://schemas.microsoft.com/office/powerpoint/2010/main" val="148387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DCD41-C94E-9115-EE12-089DD4EDC319}"/>
              </a:ext>
            </a:extLst>
          </p:cNvPr>
          <p:cNvSpPr>
            <a:spLocks noGrp="1"/>
          </p:cNvSpPr>
          <p:nvPr>
            <p:ph type="title"/>
          </p:nvPr>
        </p:nvSpPr>
        <p:spPr>
          <a:xfrm>
            <a:off x="574222" y="240394"/>
            <a:ext cx="11043556" cy="1325563"/>
          </a:xfrm>
        </p:spPr>
        <p:txBody>
          <a:bodyPr>
            <a:noAutofit/>
          </a:bodyPr>
          <a:lstStyle/>
          <a:p>
            <a:r>
              <a:rPr lang="en-US"/>
              <a:t>Here are the facts:</a:t>
            </a:r>
            <a:endParaRPr lang="en-US" sz="4000"/>
          </a:p>
        </p:txBody>
      </p:sp>
      <p:sp>
        <p:nvSpPr>
          <p:cNvPr id="5" name="Title 1">
            <a:extLst>
              <a:ext uri="{FF2B5EF4-FFF2-40B4-BE49-F238E27FC236}">
                <a16:creationId xmlns:a16="http://schemas.microsoft.com/office/drawing/2014/main" id="{3F2E971A-FCDA-BFAF-2DA9-F7E7B67A95CF}"/>
              </a:ext>
            </a:extLst>
          </p:cNvPr>
          <p:cNvSpPr txBox="1">
            <a:spLocks/>
          </p:cNvSpPr>
          <p:nvPr/>
        </p:nvSpPr>
        <p:spPr>
          <a:xfrm>
            <a:off x="704850" y="1617550"/>
            <a:ext cx="10325100" cy="458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a:p>
        </p:txBody>
      </p:sp>
      <p:sp>
        <p:nvSpPr>
          <p:cNvPr id="6" name="Content Placeholder 2">
            <a:extLst>
              <a:ext uri="{FF2B5EF4-FFF2-40B4-BE49-F238E27FC236}">
                <a16:creationId xmlns:a16="http://schemas.microsoft.com/office/drawing/2014/main" id="{588A897D-6DCB-9A5D-557D-24C854DF0EDC}"/>
              </a:ext>
            </a:extLst>
          </p:cNvPr>
          <p:cNvSpPr>
            <a:spLocks noGrp="1"/>
          </p:cNvSpPr>
          <p:nvPr>
            <p:ph idx="1"/>
          </p:nvPr>
        </p:nvSpPr>
        <p:spPr>
          <a:xfrm>
            <a:off x="704850" y="2684239"/>
            <a:ext cx="6496049" cy="3353705"/>
          </a:xfrm>
        </p:spPr>
        <p:txBody>
          <a:bodyPr>
            <a:noAutofit/>
          </a:bodyPr>
          <a:lstStyle/>
          <a:p>
            <a:pPr algn="l" rtl="0" fontAlgn="base"/>
            <a:r>
              <a:rPr lang="en-US" sz="2600" b="0" i="0">
                <a:solidFill>
                  <a:srgbClr val="000000"/>
                </a:solidFill>
                <a:effectLst/>
              </a:rPr>
              <a:t>His employer, the Bremerton School District, warned him that his religious speeches violated the establishment clause under the First Amendment. </a:t>
            </a:r>
          </a:p>
          <a:p>
            <a:pPr algn="l" rtl="0" fontAlgn="base"/>
            <a:r>
              <a:rPr lang="en-US" sz="2600" b="0" i="0">
                <a:solidFill>
                  <a:srgbClr val="000000"/>
                </a:solidFill>
                <a:effectLst/>
              </a:rPr>
              <a:t>Kennedy instead began to kneel at the 50-yard-line and quietly pray by himself for about 30 seconds. Sometimes, players from both teams would join in on the prayers.  </a:t>
            </a:r>
          </a:p>
        </p:txBody>
      </p:sp>
      <p:pic>
        <p:nvPicPr>
          <p:cNvPr id="8" name="Picture 7" descr="A person kneeling on the grass&#10;&#10;Description automatically generated">
            <a:extLst>
              <a:ext uri="{FF2B5EF4-FFF2-40B4-BE49-F238E27FC236}">
                <a16:creationId xmlns:a16="http://schemas.microsoft.com/office/drawing/2014/main" id="{11BEEDC9-7CF8-25F5-4BC4-DCF1CDA435BD}"/>
              </a:ext>
            </a:extLst>
          </p:cNvPr>
          <p:cNvPicPr>
            <a:picLocks noChangeAspect="1"/>
          </p:cNvPicPr>
          <p:nvPr/>
        </p:nvPicPr>
        <p:blipFill rotWithShape="1">
          <a:blip r:embed="rId2">
            <a:extLst>
              <a:ext uri="{28A0092B-C50C-407E-A947-70E740481C1C}">
                <a14:useLocalDpi xmlns:a14="http://schemas.microsoft.com/office/drawing/2010/main" val="0"/>
              </a:ext>
            </a:extLst>
          </a:blip>
          <a:srcRect l="21335" t="3779" r="1842" b="6117"/>
          <a:stretch/>
        </p:blipFill>
        <p:spPr>
          <a:xfrm>
            <a:off x="7331527" y="2657925"/>
            <a:ext cx="4569280" cy="3587300"/>
          </a:xfrm>
          <a:prstGeom prst="rect">
            <a:avLst/>
          </a:prstGeom>
          <a:ln w="3175">
            <a:solidFill>
              <a:schemeClr val="tx2">
                <a:lumMod val="20000"/>
                <a:lumOff val="80000"/>
              </a:schemeClr>
            </a:solidFill>
          </a:ln>
          <a:effectLst>
            <a:outerShdw blurRad="50800" dist="38100" dir="2700000" algn="tl" rotWithShape="0">
              <a:prstClr val="black">
                <a:alpha val="40000"/>
              </a:prstClr>
            </a:outerShdw>
          </a:effectLst>
        </p:spPr>
      </p:pic>
      <p:sp>
        <p:nvSpPr>
          <p:cNvPr id="9" name="Content Placeholder 2">
            <a:extLst>
              <a:ext uri="{FF2B5EF4-FFF2-40B4-BE49-F238E27FC236}">
                <a16:creationId xmlns:a16="http://schemas.microsoft.com/office/drawing/2014/main" id="{EA005C60-8221-598D-6A0C-51B2D9E2252A}"/>
              </a:ext>
            </a:extLst>
          </p:cNvPr>
          <p:cNvSpPr txBox="1">
            <a:spLocks/>
          </p:cNvSpPr>
          <p:nvPr/>
        </p:nvSpPr>
        <p:spPr>
          <a:xfrm>
            <a:off x="704850" y="1447423"/>
            <a:ext cx="11043557" cy="5044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600">
                <a:solidFill>
                  <a:srgbClr val="000000"/>
                </a:solidFill>
              </a:rPr>
              <a:t>Joseph Kennedy, a high school football coach, often gave motivational speeches to his players after games. Sometimes the speeches had religious content. </a:t>
            </a:r>
          </a:p>
        </p:txBody>
      </p:sp>
    </p:spTree>
    <p:extLst>
      <p:ext uri="{BB962C8B-B14F-4D97-AF65-F5344CB8AC3E}">
        <p14:creationId xmlns:p14="http://schemas.microsoft.com/office/powerpoint/2010/main" val="53566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87937E-424A-B15C-FB81-893DC769207D}"/>
              </a:ext>
            </a:extLst>
          </p:cNvPr>
          <p:cNvSpPr>
            <a:spLocks noGrp="1"/>
          </p:cNvSpPr>
          <p:nvPr>
            <p:ph type="title"/>
          </p:nvPr>
        </p:nvSpPr>
        <p:spPr>
          <a:xfrm>
            <a:off x="838200" y="365125"/>
            <a:ext cx="10515600" cy="1389933"/>
          </a:xfrm>
        </p:spPr>
        <p:txBody>
          <a:bodyPr>
            <a:normAutofit/>
          </a:bodyPr>
          <a:lstStyle/>
          <a:p>
            <a:r>
              <a:rPr lang="en-US" sz="3600"/>
              <a:t>The school district feared being sued by some parents for violating the establishment clause. </a:t>
            </a:r>
          </a:p>
        </p:txBody>
      </p:sp>
      <p:sp>
        <p:nvSpPr>
          <p:cNvPr id="7" name="Content Placeholder 6">
            <a:extLst>
              <a:ext uri="{FF2B5EF4-FFF2-40B4-BE49-F238E27FC236}">
                <a16:creationId xmlns:a16="http://schemas.microsoft.com/office/drawing/2014/main" id="{67CB0BC2-A5F7-537E-664D-2B9550247786}"/>
              </a:ext>
            </a:extLst>
          </p:cNvPr>
          <p:cNvSpPr>
            <a:spLocks noGrp="1"/>
          </p:cNvSpPr>
          <p:nvPr>
            <p:ph idx="1"/>
          </p:nvPr>
        </p:nvSpPr>
        <p:spPr>
          <a:xfrm>
            <a:off x="838200" y="1976285"/>
            <a:ext cx="10515600" cy="1452715"/>
          </a:xfrm>
        </p:spPr>
        <p:txBody>
          <a:bodyPr/>
          <a:lstStyle/>
          <a:p>
            <a:pPr marL="0" indent="0">
              <a:buNone/>
            </a:pPr>
            <a:r>
              <a:rPr lang="en-US" b="0" i="0">
                <a:solidFill>
                  <a:srgbClr val="000000"/>
                </a:solidFill>
                <a:effectLst/>
              </a:rPr>
              <a:t>The school district told Kennedy he could pray, but that his prayers needed to be “</a:t>
            </a:r>
            <a:r>
              <a:rPr lang="en-US" b="0" i="0" err="1">
                <a:solidFill>
                  <a:srgbClr val="000000"/>
                </a:solidFill>
                <a:effectLst/>
              </a:rPr>
              <a:t>nondemonstrative</a:t>
            </a:r>
            <a:r>
              <a:rPr lang="en-US" b="0" i="0">
                <a:solidFill>
                  <a:srgbClr val="000000"/>
                </a:solidFill>
                <a:effectLst/>
              </a:rPr>
              <a:t>” (so no one could tell he was praying) or out of sight of students.</a:t>
            </a:r>
            <a:endParaRPr lang="en-US"/>
          </a:p>
        </p:txBody>
      </p:sp>
      <p:pic>
        <p:nvPicPr>
          <p:cNvPr id="8" name="Picture 7" descr="A person kneeling on the grass&#10;&#10;Description automatically generated">
            <a:extLst>
              <a:ext uri="{FF2B5EF4-FFF2-40B4-BE49-F238E27FC236}">
                <a16:creationId xmlns:a16="http://schemas.microsoft.com/office/drawing/2014/main" id="{8D95836F-5987-50E1-B1B4-36853193482C}"/>
              </a:ext>
            </a:extLst>
          </p:cNvPr>
          <p:cNvPicPr>
            <a:picLocks noChangeAspect="1"/>
          </p:cNvPicPr>
          <p:nvPr/>
        </p:nvPicPr>
        <p:blipFill rotWithShape="1">
          <a:blip r:embed="rId3">
            <a:extLst>
              <a:ext uri="{28A0092B-C50C-407E-A947-70E740481C1C}">
                <a14:useLocalDpi xmlns:a14="http://schemas.microsoft.com/office/drawing/2010/main" val="0"/>
              </a:ext>
            </a:extLst>
          </a:blip>
          <a:srcRect l="21924" t="7220" r="1842" b="5742"/>
          <a:stretch/>
        </p:blipFill>
        <p:spPr>
          <a:xfrm>
            <a:off x="6267959" y="3332669"/>
            <a:ext cx="3489393" cy="2666753"/>
          </a:xfrm>
          <a:prstGeom prst="rect">
            <a:avLst/>
          </a:prstGeom>
          <a:ln>
            <a:solidFill>
              <a:schemeClr val="tx2">
                <a:lumMod val="20000"/>
                <a:lumOff val="80000"/>
              </a:schemeClr>
            </a:solidFill>
          </a:ln>
          <a:effectLst>
            <a:outerShdw blurRad="50800" dist="38100" dir="2700000" algn="tl" rotWithShape="0">
              <a:prstClr val="black">
                <a:alpha val="40000"/>
              </a:prstClr>
            </a:outerShdw>
          </a:effectLst>
        </p:spPr>
      </p:pic>
      <p:pic>
        <p:nvPicPr>
          <p:cNvPr id="10" name="Picture 9" descr="A white building with a dome&#10;&#10;Description automatically generated">
            <a:extLst>
              <a:ext uri="{FF2B5EF4-FFF2-40B4-BE49-F238E27FC236}">
                <a16:creationId xmlns:a16="http://schemas.microsoft.com/office/drawing/2014/main" id="{F415BA3E-00F8-17EF-1E18-0A3F0786B321}"/>
              </a:ext>
            </a:extLst>
          </p:cNvPr>
          <p:cNvPicPr>
            <a:picLocks noChangeAspect="1"/>
          </p:cNvPicPr>
          <p:nvPr/>
        </p:nvPicPr>
        <p:blipFill rotWithShape="1">
          <a:blip r:embed="rId4">
            <a:extLst>
              <a:ext uri="{28A0092B-C50C-407E-A947-70E740481C1C}">
                <a14:useLocalDpi xmlns:a14="http://schemas.microsoft.com/office/drawing/2010/main" val="0"/>
              </a:ext>
            </a:extLst>
          </a:blip>
          <a:srcRect l="2187" t="20776" r="2187" b="8783"/>
          <a:stretch/>
        </p:blipFill>
        <p:spPr>
          <a:xfrm>
            <a:off x="2434648" y="3429000"/>
            <a:ext cx="3489393" cy="2570422"/>
          </a:xfrm>
          <a:prstGeom prst="rect">
            <a:avLst/>
          </a:prstGeom>
          <a:ln>
            <a:noFill/>
          </a:ln>
          <a:effectLst>
            <a:outerShdw blurRad="63500" sx="102000" sy="102000" algn="ctr" rotWithShape="0">
              <a:prstClr val="black">
                <a:alpha val="20000"/>
              </a:prstClr>
            </a:outerShdw>
          </a:effectLst>
        </p:spPr>
      </p:pic>
    </p:spTree>
    <p:extLst>
      <p:ext uri="{BB962C8B-B14F-4D97-AF65-F5344CB8AC3E}">
        <p14:creationId xmlns:p14="http://schemas.microsoft.com/office/powerpoint/2010/main" val="426928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4C0-7549-1AEF-C1E6-066EC0F2C4F8}"/>
              </a:ext>
            </a:extLst>
          </p:cNvPr>
          <p:cNvSpPr>
            <a:spLocks noGrp="1"/>
          </p:cNvSpPr>
          <p:nvPr>
            <p:ph type="title"/>
          </p:nvPr>
        </p:nvSpPr>
        <p:spPr>
          <a:xfrm>
            <a:off x="838200" y="889445"/>
            <a:ext cx="10515600" cy="1325563"/>
          </a:xfrm>
        </p:spPr>
        <p:txBody>
          <a:bodyPr>
            <a:noAutofit/>
          </a:bodyPr>
          <a:lstStyle/>
          <a:p>
            <a:pPr rtl="0" fontAlgn="base"/>
            <a:r>
              <a:rPr lang="en-US" sz="3200">
                <a:solidFill>
                  <a:srgbClr val="000000"/>
                </a:solidFill>
                <a:latin typeface="+mn-lt"/>
                <a:ea typeface="+mn-ea"/>
                <a:cs typeface="+mn-cs"/>
              </a:rPr>
              <a:t>Kennedy continued his after-game prayers on the football field. The school district placed him on administrative leave.  </a:t>
            </a:r>
          </a:p>
        </p:txBody>
      </p:sp>
      <p:sp>
        <p:nvSpPr>
          <p:cNvPr id="3" name="Content Placeholder 2">
            <a:extLst>
              <a:ext uri="{FF2B5EF4-FFF2-40B4-BE49-F238E27FC236}">
                <a16:creationId xmlns:a16="http://schemas.microsoft.com/office/drawing/2014/main" id="{63B34735-2EEA-3047-A0A8-EE559B01EB2A}"/>
              </a:ext>
            </a:extLst>
          </p:cNvPr>
          <p:cNvSpPr>
            <a:spLocks noGrp="1"/>
          </p:cNvSpPr>
          <p:nvPr>
            <p:ph idx="1"/>
          </p:nvPr>
        </p:nvSpPr>
        <p:spPr>
          <a:xfrm>
            <a:off x="838201" y="3011558"/>
            <a:ext cx="6308558" cy="3130437"/>
          </a:xfrm>
        </p:spPr>
        <p:txBody>
          <a:bodyPr>
            <a:normAutofit/>
          </a:bodyPr>
          <a:lstStyle/>
          <a:p>
            <a:pPr marL="0" indent="0">
              <a:buNone/>
            </a:pPr>
            <a:r>
              <a:rPr lang="en-US" sz="3200" b="0" i="0">
                <a:solidFill>
                  <a:srgbClr val="000000"/>
                </a:solidFill>
                <a:effectLst/>
              </a:rPr>
              <a:t>Kennedy sued the school district. Kennedy argued that the school district’s actions violated the First Amendment’s </a:t>
            </a:r>
            <a:r>
              <a:rPr lang="en-US" sz="3200" b="0" i="0" u="sng">
                <a:solidFill>
                  <a:srgbClr val="000000"/>
                </a:solidFill>
                <a:effectLst/>
              </a:rPr>
              <a:t>free speech</a:t>
            </a:r>
            <a:r>
              <a:rPr lang="en-US" sz="3200" b="0" i="0">
                <a:solidFill>
                  <a:srgbClr val="000000"/>
                </a:solidFill>
                <a:effectLst/>
              </a:rPr>
              <a:t> and </a:t>
            </a:r>
            <a:r>
              <a:rPr lang="en-US" sz="3200" b="0" i="0" u="sng">
                <a:solidFill>
                  <a:srgbClr val="000000"/>
                </a:solidFill>
                <a:effectLst/>
              </a:rPr>
              <a:t>free exercise</a:t>
            </a:r>
            <a:r>
              <a:rPr lang="en-US" sz="3200" b="0" i="0">
                <a:solidFill>
                  <a:srgbClr val="000000"/>
                </a:solidFill>
                <a:effectLst/>
              </a:rPr>
              <a:t> clauses.  </a:t>
            </a:r>
            <a:endParaRPr lang="en-US" sz="3200"/>
          </a:p>
        </p:txBody>
      </p:sp>
      <p:pic>
        <p:nvPicPr>
          <p:cNvPr id="5" name="Picture 4" descr="A grey courthouse with blue windows&#10;&#10;Description automatically generated">
            <a:extLst>
              <a:ext uri="{FF2B5EF4-FFF2-40B4-BE49-F238E27FC236}">
                <a16:creationId xmlns:a16="http://schemas.microsoft.com/office/drawing/2014/main" id="{C277FDF8-6C5F-BD23-C2AB-88683130C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830" y="2139927"/>
            <a:ext cx="4120176" cy="4120176"/>
          </a:xfrm>
          <a:prstGeom prst="rect">
            <a:avLst/>
          </a:prstGeom>
        </p:spPr>
      </p:pic>
    </p:spTree>
    <p:extLst>
      <p:ext uri="{BB962C8B-B14F-4D97-AF65-F5344CB8AC3E}">
        <p14:creationId xmlns:p14="http://schemas.microsoft.com/office/powerpoint/2010/main" val="37844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DE5EA-CB34-BEAA-5C4E-DE3619D2AABA}"/>
              </a:ext>
            </a:extLst>
          </p:cNvPr>
          <p:cNvSpPr>
            <a:spLocks noGrp="1"/>
          </p:cNvSpPr>
          <p:nvPr>
            <p:ph type="title"/>
          </p:nvPr>
        </p:nvSpPr>
        <p:spPr>
          <a:xfrm>
            <a:off x="752475" y="3501189"/>
            <a:ext cx="10687050" cy="1863724"/>
          </a:xfrm>
        </p:spPr>
        <p:txBody>
          <a:bodyPr>
            <a:normAutofit/>
          </a:bodyPr>
          <a:lstStyle/>
          <a:p>
            <a:pPr rtl="0" fontAlgn="base"/>
            <a:r>
              <a:rPr lang="en-US" sz="3100" b="0" i="0">
                <a:solidFill>
                  <a:srgbClr val="000000"/>
                </a:solidFill>
                <a:effectLst/>
                <a:latin typeface="+mn-lt"/>
              </a:rPr>
              <a:t>The case then went to the U.S. Court of Appeals, where the court again ruled in favor of the school district (Kennedy lost). </a:t>
            </a:r>
            <a:endParaRPr lang="en-US" sz="3100">
              <a:latin typeface="+mn-lt"/>
            </a:endParaRPr>
          </a:p>
        </p:txBody>
      </p:sp>
      <p:sp>
        <p:nvSpPr>
          <p:cNvPr id="5" name="TextBox 4">
            <a:extLst>
              <a:ext uri="{FF2B5EF4-FFF2-40B4-BE49-F238E27FC236}">
                <a16:creationId xmlns:a16="http://schemas.microsoft.com/office/drawing/2014/main" id="{8C03D582-5FA5-22F4-6935-180D74164C25}"/>
              </a:ext>
            </a:extLst>
          </p:cNvPr>
          <p:cNvSpPr txBox="1"/>
          <p:nvPr/>
        </p:nvSpPr>
        <p:spPr>
          <a:xfrm>
            <a:off x="752475" y="397679"/>
            <a:ext cx="10687050" cy="951030"/>
          </a:xfrm>
          <a:prstGeom prst="rect">
            <a:avLst/>
          </a:prstGeom>
          <a:noFill/>
        </p:spPr>
        <p:txBody>
          <a:bodyPr wrap="square">
            <a:spAutoFit/>
          </a:bodyPr>
          <a:lstStyle/>
          <a:p>
            <a:pPr defTabSz="914400" fontAlgn="base">
              <a:lnSpc>
                <a:spcPct val="90000"/>
              </a:lnSpc>
              <a:spcBef>
                <a:spcPct val="0"/>
              </a:spcBef>
            </a:pPr>
            <a:r>
              <a:rPr lang="en-US" sz="3100">
                <a:solidFill>
                  <a:srgbClr val="000000"/>
                </a:solidFill>
                <a:ea typeface="+mj-ea"/>
                <a:cs typeface="+mj-cs"/>
              </a:rPr>
              <a:t>The case first went to the federal district court where the court ruled in favor of the school district (Kennedy lost). </a:t>
            </a:r>
          </a:p>
        </p:txBody>
      </p:sp>
      <p:pic>
        <p:nvPicPr>
          <p:cNvPr id="10" name="Picture 9" descr="A group of people standing in front of a wall&#10;&#10;Description automatically generated">
            <a:extLst>
              <a:ext uri="{FF2B5EF4-FFF2-40B4-BE49-F238E27FC236}">
                <a16:creationId xmlns:a16="http://schemas.microsoft.com/office/drawing/2014/main" id="{F647C11B-9325-5B58-A52E-A716B4BD459C}"/>
              </a:ext>
            </a:extLst>
          </p:cNvPr>
          <p:cNvPicPr>
            <a:picLocks noChangeAspect="1"/>
          </p:cNvPicPr>
          <p:nvPr/>
        </p:nvPicPr>
        <p:blipFill rotWithShape="1">
          <a:blip r:embed="rId2">
            <a:extLst>
              <a:ext uri="{28A0092B-C50C-407E-A947-70E740481C1C}">
                <a14:useLocalDpi xmlns:a14="http://schemas.microsoft.com/office/drawing/2010/main" val="0"/>
              </a:ext>
            </a:extLst>
          </a:blip>
          <a:srcRect b="23219"/>
          <a:stretch/>
        </p:blipFill>
        <p:spPr>
          <a:xfrm flipH="1">
            <a:off x="4644188" y="1157448"/>
            <a:ext cx="2903623" cy="2229441"/>
          </a:xfrm>
          <a:prstGeom prst="rect">
            <a:avLst/>
          </a:prstGeom>
        </p:spPr>
      </p:pic>
      <p:pic>
        <p:nvPicPr>
          <p:cNvPr id="12" name="Picture 11" descr="A group of people standing in front of a table&#10;&#10;Description automatically generated">
            <a:extLst>
              <a:ext uri="{FF2B5EF4-FFF2-40B4-BE49-F238E27FC236}">
                <a16:creationId xmlns:a16="http://schemas.microsoft.com/office/drawing/2014/main" id="{2D0A2DF6-9E51-86EF-77D3-F3A8F0064D5E}"/>
              </a:ext>
            </a:extLst>
          </p:cNvPr>
          <p:cNvPicPr>
            <a:picLocks noChangeAspect="1"/>
          </p:cNvPicPr>
          <p:nvPr/>
        </p:nvPicPr>
        <p:blipFill rotWithShape="1">
          <a:blip r:embed="rId3">
            <a:extLst>
              <a:ext uri="{28A0092B-C50C-407E-A947-70E740481C1C}">
                <a14:useLocalDpi xmlns:a14="http://schemas.microsoft.com/office/drawing/2010/main" val="0"/>
              </a:ext>
            </a:extLst>
          </a:blip>
          <a:srcRect t="13787" b="9432"/>
          <a:stretch/>
        </p:blipFill>
        <p:spPr>
          <a:xfrm flipH="1">
            <a:off x="4644187" y="4570996"/>
            <a:ext cx="2903623" cy="2218423"/>
          </a:xfrm>
          <a:prstGeom prst="rect">
            <a:avLst/>
          </a:prstGeom>
        </p:spPr>
      </p:pic>
      <p:cxnSp>
        <p:nvCxnSpPr>
          <p:cNvPr id="14" name="Straight Connector 13">
            <a:extLst>
              <a:ext uri="{FF2B5EF4-FFF2-40B4-BE49-F238E27FC236}">
                <a16:creationId xmlns:a16="http://schemas.microsoft.com/office/drawing/2014/main" id="{8501A361-A402-9F2F-22A3-294B17C104A5}"/>
              </a:ext>
            </a:extLst>
          </p:cNvPr>
          <p:cNvCxnSpPr>
            <a:cxnSpLocks/>
          </p:cNvCxnSpPr>
          <p:nvPr/>
        </p:nvCxnSpPr>
        <p:spPr>
          <a:xfrm>
            <a:off x="1158240" y="3471111"/>
            <a:ext cx="9875520" cy="0"/>
          </a:xfrm>
          <a:prstGeom prst="line">
            <a:avLst/>
          </a:prstGeom>
          <a:ln w="38100"/>
        </p:spPr>
        <p:style>
          <a:lnRef idx="1">
            <a:schemeClr val="dk1"/>
          </a:lnRef>
          <a:fillRef idx="0">
            <a:schemeClr val="dk1"/>
          </a:fillRef>
          <a:effectRef idx="0">
            <a:schemeClr val="dk1"/>
          </a:effectRef>
          <a:fontRef idx="minor">
            <a:schemeClr val="tx1"/>
          </a:fontRef>
        </p:style>
      </p:cxnSp>
      <p:sp>
        <p:nvSpPr>
          <p:cNvPr id="15" name="Rectangle: Rounded Corners 14">
            <a:extLst>
              <a:ext uri="{FF2B5EF4-FFF2-40B4-BE49-F238E27FC236}">
                <a16:creationId xmlns:a16="http://schemas.microsoft.com/office/drawing/2014/main" id="{698D47D3-9FE0-30D4-C5AE-24F3CBA42AF2}"/>
              </a:ext>
            </a:extLst>
          </p:cNvPr>
          <p:cNvSpPr/>
          <p:nvPr/>
        </p:nvSpPr>
        <p:spPr>
          <a:xfrm>
            <a:off x="7760118" y="1881280"/>
            <a:ext cx="1733550" cy="78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t>Winner</a:t>
            </a:r>
          </a:p>
        </p:txBody>
      </p:sp>
      <p:sp>
        <p:nvSpPr>
          <p:cNvPr id="16" name="Rectangle: Rounded Corners 15">
            <a:extLst>
              <a:ext uri="{FF2B5EF4-FFF2-40B4-BE49-F238E27FC236}">
                <a16:creationId xmlns:a16="http://schemas.microsoft.com/office/drawing/2014/main" id="{E7D85DC4-E1F2-AB71-26AB-3EFD775B9D31}"/>
              </a:ext>
            </a:extLst>
          </p:cNvPr>
          <p:cNvSpPr/>
          <p:nvPr/>
        </p:nvSpPr>
        <p:spPr>
          <a:xfrm>
            <a:off x="7760118" y="5118769"/>
            <a:ext cx="1733550" cy="78104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t>Winner</a:t>
            </a:r>
          </a:p>
        </p:txBody>
      </p:sp>
      <p:cxnSp>
        <p:nvCxnSpPr>
          <p:cNvPr id="4" name="Straight Connector 3">
            <a:extLst>
              <a:ext uri="{FF2B5EF4-FFF2-40B4-BE49-F238E27FC236}">
                <a16:creationId xmlns:a16="http://schemas.microsoft.com/office/drawing/2014/main" id="{C4EA44CD-3600-0779-BE6C-EFAC5D514728}"/>
              </a:ext>
            </a:extLst>
          </p:cNvPr>
          <p:cNvCxnSpPr>
            <a:stCxn id="15" idx="1"/>
          </p:cNvCxnSpPr>
          <p:nvPr/>
        </p:nvCxnSpPr>
        <p:spPr>
          <a:xfrm flipH="1">
            <a:off x="6781046" y="2271801"/>
            <a:ext cx="979072" cy="22695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03A44EB-4F08-1083-4583-FF12C1D0A376}"/>
              </a:ext>
            </a:extLst>
          </p:cNvPr>
          <p:cNvCxnSpPr/>
          <p:nvPr/>
        </p:nvCxnSpPr>
        <p:spPr>
          <a:xfrm flipH="1">
            <a:off x="6781046" y="5618534"/>
            <a:ext cx="979072" cy="226955"/>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288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E65E-480C-37A6-C228-63D7677D01CC}"/>
              </a:ext>
            </a:extLst>
          </p:cNvPr>
          <p:cNvSpPr>
            <a:spLocks noGrp="1"/>
          </p:cNvSpPr>
          <p:nvPr>
            <p:ph type="title"/>
          </p:nvPr>
        </p:nvSpPr>
        <p:spPr>
          <a:xfrm>
            <a:off x="838200" y="744910"/>
            <a:ext cx="10515600" cy="2811090"/>
          </a:xfrm>
        </p:spPr>
        <p:txBody>
          <a:bodyPr>
            <a:normAutofit/>
          </a:bodyPr>
          <a:lstStyle/>
          <a:p>
            <a:pPr algn="ctr"/>
            <a:r>
              <a:rPr lang="en-US" b="1" i="0">
                <a:solidFill>
                  <a:srgbClr val="000000"/>
                </a:solidFill>
                <a:effectLst/>
              </a:rPr>
              <a:t>What arguments did both sides present to the U.S. Court of Appeals?</a:t>
            </a:r>
            <a:r>
              <a:rPr lang="en-US" b="0" i="0">
                <a:solidFill>
                  <a:srgbClr val="000000"/>
                </a:solidFill>
                <a:effectLst/>
              </a:rPr>
              <a:t> </a:t>
            </a:r>
            <a:endParaRPr lang="en-US"/>
          </a:p>
        </p:txBody>
      </p:sp>
      <p:pic>
        <p:nvPicPr>
          <p:cNvPr id="12" name="Picture 11" descr="A group of people standing in front of a table&#10;&#10;Description automatically generated">
            <a:extLst>
              <a:ext uri="{FF2B5EF4-FFF2-40B4-BE49-F238E27FC236}">
                <a16:creationId xmlns:a16="http://schemas.microsoft.com/office/drawing/2014/main" id="{7F24BCB3-E5D5-6DBA-33A9-54A2827D018C}"/>
              </a:ext>
            </a:extLst>
          </p:cNvPr>
          <p:cNvPicPr>
            <a:picLocks noChangeAspect="1"/>
          </p:cNvPicPr>
          <p:nvPr/>
        </p:nvPicPr>
        <p:blipFill rotWithShape="1">
          <a:blip r:embed="rId2">
            <a:extLst>
              <a:ext uri="{28A0092B-C50C-407E-A947-70E740481C1C}">
                <a14:useLocalDpi xmlns:a14="http://schemas.microsoft.com/office/drawing/2010/main" val="0"/>
              </a:ext>
            </a:extLst>
          </a:blip>
          <a:srcRect t="13787" b="9432"/>
          <a:stretch/>
        </p:blipFill>
        <p:spPr>
          <a:xfrm flipH="1">
            <a:off x="3769894" y="3158631"/>
            <a:ext cx="4652211" cy="3554377"/>
          </a:xfrm>
          <a:prstGeom prst="rect">
            <a:avLst/>
          </a:prstGeom>
        </p:spPr>
      </p:pic>
    </p:spTree>
    <p:extLst>
      <p:ext uri="{BB962C8B-B14F-4D97-AF65-F5344CB8AC3E}">
        <p14:creationId xmlns:p14="http://schemas.microsoft.com/office/powerpoint/2010/main" val="591564265"/>
      </p:ext>
    </p:extLst>
  </p:cSld>
  <p:clrMapOvr>
    <a:masterClrMapping/>
  </p:clrMapOvr>
</p:sld>
</file>

<file path=ppt/theme/theme1.xml><?xml version="1.0" encoding="utf-8"?>
<a:theme xmlns:a="http://schemas.openxmlformats.org/drawingml/2006/main" name="TD_Base">
  <a:themeElements>
    <a:clrScheme name="TeachDemocracy">
      <a:dk1>
        <a:sysClr val="windowText" lastClr="000000"/>
      </a:dk1>
      <a:lt1>
        <a:sysClr val="window" lastClr="FFFFFF"/>
      </a:lt1>
      <a:dk2>
        <a:srgbClr val="626366"/>
      </a:dk2>
      <a:lt2>
        <a:srgbClr val="F6FFFC"/>
      </a:lt2>
      <a:accent1>
        <a:srgbClr val="023E88"/>
      </a:accent1>
      <a:accent2>
        <a:srgbClr val="E01E26"/>
      </a:accent2>
      <a:accent3>
        <a:srgbClr val="701E7D"/>
      </a:accent3>
      <a:accent4>
        <a:srgbClr val="FFCA32"/>
      </a:accent4>
      <a:accent5>
        <a:srgbClr val="008B74"/>
      </a:accent5>
      <a:accent6>
        <a:srgbClr val="70AD47"/>
      </a:accent6>
      <a:hlink>
        <a:srgbClr val="0088CD"/>
      </a:hlink>
      <a:folHlink>
        <a:srgbClr val="954F72"/>
      </a:folHlink>
    </a:clrScheme>
    <a:fontScheme name="TD_Base Fonts">
      <a:majorFont>
        <a:latin typeface="Mulish Bold"/>
        <a:ea typeface=""/>
        <a:cs typeface=""/>
      </a:majorFont>
      <a:minorFont>
        <a:latin typeface="Mulish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_Base" id="{744B5B71-24D2-419B-9198-AEA16AC8BB59}" vid="{A27F7BE6-661A-4CD8-A30A-3D72E0820C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ffc4b0-5353-4349-8cc3-8e471de1b72c" xsi:nil="true"/>
    <SharedWithUsers xmlns="94ffc4b0-5353-4349-8cc3-8e471de1b72c">
      <UserInfo>
        <DisplayName>Damon Huss</DisplayName>
        <AccountId>29</AccountId>
        <AccountType/>
      </UserInfo>
      <UserInfo>
        <DisplayName>Kathleen Hughes</DisplayName>
        <AccountId>622</AccountId>
        <AccountType/>
      </UserInfo>
      <UserInfo>
        <DisplayName>Laura Wesley</DisplayName>
        <AccountId>15</AccountId>
        <AccountType/>
      </UserInfo>
      <UserInfo>
        <DisplayName>Keri Doggett</DisplayName>
        <AccountId>21</AccountId>
        <AccountType/>
      </UserInfo>
      <UserInfo>
        <DisplayName>Andrew Costly</DisplayName>
        <AccountId>20</AccountId>
        <AccountType/>
      </UserInfo>
    </SharedWithUsers>
    <lcf76f155ced4ddcb4097134ff3c332f xmlns="be13a019-31d2-4dc5-8985-ec6770bd9087">
      <Terms xmlns="http://schemas.microsoft.com/office/infopath/2007/PartnerControls"/>
    </lcf76f155ced4ddcb4097134ff3c332f>
    <MediaLengthInSeconds xmlns="be13a019-31d2-4dc5-8985-ec6770bd90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D06C9D19394B49A83C0672DC658EEC" ma:contentTypeVersion="16" ma:contentTypeDescription="Create a new document." ma:contentTypeScope="" ma:versionID="9ddcfd8e5b0de793b787b2dbd0dd4856">
  <xsd:schema xmlns:xsd="http://www.w3.org/2001/XMLSchema" xmlns:xs="http://www.w3.org/2001/XMLSchema" xmlns:p="http://schemas.microsoft.com/office/2006/metadata/properties" xmlns:ns2="be13a019-31d2-4dc5-8985-ec6770bd9087" xmlns:ns3="94ffc4b0-5353-4349-8cc3-8e471de1b72c" targetNamespace="http://schemas.microsoft.com/office/2006/metadata/properties" ma:root="true" ma:fieldsID="fe50a42c058a8c31e0b082dad6492b5a" ns2:_="" ns3:_="">
    <xsd:import namespace="be13a019-31d2-4dc5-8985-ec6770bd9087"/>
    <xsd:import namespace="94ffc4b0-5353-4349-8cc3-8e471de1b7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13a019-31d2-4dc5-8985-ec6770bd90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4a73579-2c4e-4fbc-aaf5-3a597a001f4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hidden="true"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ffc4b0-5353-4349-8cc3-8e471de1b72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50ece7b-9572-4985-bdbe-46c5e1bf4853}" ma:internalName="TaxCatchAll" ma:readOnly="false" ma:showField="CatchAllData" ma:web="94ffc4b0-5353-4349-8cc3-8e471de1b72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32B31-36F4-4FA7-921E-A2E88AF8C940}">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be13a019-31d2-4dc5-8985-ec6770bd9087"/>
    <ds:schemaRef ds:uri="http://purl.org/dc/elements/1.1/"/>
    <ds:schemaRef ds:uri="http://schemas.openxmlformats.org/package/2006/metadata/core-properties"/>
    <ds:schemaRef ds:uri="94ffc4b0-5353-4349-8cc3-8e471de1b72c"/>
    <ds:schemaRef ds:uri="http://www.w3.org/XML/1998/namespace"/>
  </ds:schemaRefs>
</ds:datastoreItem>
</file>

<file path=customXml/itemProps2.xml><?xml version="1.0" encoding="utf-8"?>
<ds:datastoreItem xmlns:ds="http://schemas.openxmlformats.org/officeDocument/2006/customXml" ds:itemID="{01865BE5-F64B-4082-AAAC-CF01746857CD}">
  <ds:schemaRefs>
    <ds:schemaRef ds:uri="http://schemas.microsoft.com/sharepoint/v3/contenttype/forms"/>
  </ds:schemaRefs>
</ds:datastoreItem>
</file>

<file path=customXml/itemProps3.xml><?xml version="1.0" encoding="utf-8"?>
<ds:datastoreItem xmlns:ds="http://schemas.openxmlformats.org/officeDocument/2006/customXml" ds:itemID="{7C23D57D-243C-4975-AB2C-EA9CC831B0C5}">
  <ds:schemaRefs>
    <ds:schemaRef ds:uri="94ffc4b0-5353-4349-8cc3-8e471de1b72c"/>
    <ds:schemaRef ds:uri="be13a019-31d2-4dc5-8985-ec6770bd90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TD_Base</Template>
  <TotalTime>0</TotalTime>
  <Words>1096</Words>
  <Application>Microsoft Office PowerPoint</Application>
  <PresentationFormat>Widescreen</PresentationFormat>
  <Paragraphs>73</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TD_Base</vt:lpstr>
      <vt:lpstr>Kennedy v. Bremerton School District</vt:lpstr>
      <vt:lpstr>The First Amendment protects five freedoms:</vt:lpstr>
      <vt:lpstr>The freedom of religion contains two important clauses: </vt:lpstr>
      <vt:lpstr>This case is about freedom of speech and freedom of religion.</vt:lpstr>
      <vt:lpstr>Here are the facts:</vt:lpstr>
      <vt:lpstr>The school district feared being sued by some parents for violating the establishment clause. </vt:lpstr>
      <vt:lpstr>Kennedy continued his after-game prayers on the football field. The school district placed him on administrative leave.  </vt:lpstr>
      <vt:lpstr>The case then went to the U.S. Court of Appeals, where the court again ruled in favor of the school district (Kennedy lost). </vt:lpstr>
      <vt:lpstr>What arguments did both sides present to the U.S. Court of Appeals? </vt:lpstr>
      <vt:lpstr>Kennedy’s lawyers presented this argument to the appeals court: </vt:lpstr>
      <vt:lpstr>Attorneys for the school district presented this argument: </vt:lpstr>
      <vt:lpstr>You are going to take the case to the Supreme Court.</vt:lpstr>
      <vt:lpstr>You will take the roles of:</vt:lpstr>
      <vt:lpstr>To prepare for the case…</vt:lpstr>
      <vt:lpstr>PowerPoint Presentation</vt:lpstr>
      <vt:lpstr>The decision of the U.S. Supreme Court in Kennedy v. Bremerton (2022) </vt:lpstr>
      <vt:lpstr>The court found in favor of Kennedy. </vt:lpstr>
      <vt:lpstr>Writing in dissent, Justice Sotomayor wrote: </vt:lpstr>
      <vt:lpstr>Moot Court: Kennedy v. Bremerton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Kennedy v. Bremerton School District</dc:title>
  <dc:creator>Kathleen Hughes</dc:creator>
  <cp:lastModifiedBy>Damon Huss</cp:lastModifiedBy>
  <cp:revision>6</cp:revision>
  <dcterms:created xsi:type="dcterms:W3CDTF">2024-01-19T21:52:03Z</dcterms:created>
  <dcterms:modified xsi:type="dcterms:W3CDTF">2024-03-08T04:26:19Z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0x010100F0D06C9D19394B49A83C0672DC658EEC</vt:lpwstr>
  </property>
  <property fmtid="{D5CDD505-2E9C-101B-9397-08002B2CF9AE}" pid="3" name="Order">
    <vt:r8>107700</vt:r8>
  </property>
  <property fmtid="{D5CDD505-2E9C-101B-9397-08002B2CF9AE}" pid="4" name="ComplianceAssetId">
    <vt:lpwstr/>
  </property>
  <property fmtid="{D5CDD505-2E9C-101B-9397-08002B2CF9AE}" pid="5" name="_activity">
    <vt:lpwstr>{"FileActivityType":"9","FileActivityTimeStamp":"2024-01-22T19:25:51.337Z","FileActivityUsersOnPage":[{"DisplayName":"Kathleen Hughes","Id":"kathleen@teachdemocracy.org"}],"FileActivityNavigationId":null}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